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media/image25.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2" r:id="rId1"/>
  </p:sldMasterIdLst>
  <p:notesMasterIdLst>
    <p:notesMasterId r:id="rId84"/>
  </p:notesMasterIdLst>
  <p:sldIdLst>
    <p:sldId id="589" r:id="rId2"/>
    <p:sldId id="267" r:id="rId3"/>
    <p:sldId id="277" r:id="rId4"/>
    <p:sldId id="268" r:id="rId5"/>
    <p:sldId id="278" r:id="rId6"/>
    <p:sldId id="524" r:id="rId7"/>
    <p:sldId id="525" r:id="rId8"/>
    <p:sldId id="537" r:id="rId9"/>
    <p:sldId id="269" r:id="rId10"/>
    <p:sldId id="526" r:id="rId11"/>
    <p:sldId id="527" r:id="rId12"/>
    <p:sldId id="528" r:id="rId13"/>
    <p:sldId id="529" r:id="rId14"/>
    <p:sldId id="530" r:id="rId15"/>
    <p:sldId id="532" r:id="rId16"/>
    <p:sldId id="533" r:id="rId17"/>
    <p:sldId id="531" r:id="rId18"/>
    <p:sldId id="534" r:id="rId19"/>
    <p:sldId id="535" r:id="rId20"/>
    <p:sldId id="536" r:id="rId21"/>
    <p:sldId id="538" r:id="rId22"/>
    <p:sldId id="539" r:id="rId23"/>
    <p:sldId id="540" r:id="rId24"/>
    <p:sldId id="518" r:id="rId25"/>
    <p:sldId id="541" r:id="rId26"/>
    <p:sldId id="542" r:id="rId27"/>
    <p:sldId id="543" r:id="rId28"/>
    <p:sldId id="583" r:id="rId29"/>
    <p:sldId id="544" r:id="rId30"/>
    <p:sldId id="381" r:id="rId31"/>
    <p:sldId id="382" r:id="rId32"/>
    <p:sldId id="378" r:id="rId33"/>
    <p:sldId id="470" r:id="rId34"/>
    <p:sldId id="486" r:id="rId35"/>
    <p:sldId id="545" r:id="rId36"/>
    <p:sldId id="546" r:id="rId37"/>
    <p:sldId id="547" r:id="rId38"/>
    <p:sldId id="549" r:id="rId39"/>
    <p:sldId id="548" r:id="rId40"/>
    <p:sldId id="550" r:id="rId41"/>
    <p:sldId id="552" r:id="rId42"/>
    <p:sldId id="584" r:id="rId43"/>
    <p:sldId id="551" r:id="rId44"/>
    <p:sldId id="479" r:id="rId45"/>
    <p:sldId id="585" r:id="rId46"/>
    <p:sldId id="480" r:id="rId47"/>
    <p:sldId id="553" r:id="rId48"/>
    <p:sldId id="554" r:id="rId49"/>
    <p:sldId id="555" r:id="rId50"/>
    <p:sldId id="557" r:id="rId51"/>
    <p:sldId id="558" r:id="rId52"/>
    <p:sldId id="556" r:id="rId53"/>
    <p:sldId id="561" r:id="rId54"/>
    <p:sldId id="562" r:id="rId55"/>
    <p:sldId id="563" r:id="rId56"/>
    <p:sldId id="564" r:id="rId57"/>
    <p:sldId id="582" r:id="rId58"/>
    <p:sldId id="572" r:id="rId59"/>
    <p:sldId id="565" r:id="rId60"/>
    <p:sldId id="566" r:id="rId61"/>
    <p:sldId id="567" r:id="rId62"/>
    <p:sldId id="568" r:id="rId63"/>
    <p:sldId id="569" r:id="rId64"/>
    <p:sldId id="570" r:id="rId65"/>
    <p:sldId id="571" r:id="rId66"/>
    <p:sldId id="573" r:id="rId67"/>
    <p:sldId id="575" r:id="rId68"/>
    <p:sldId id="586" r:id="rId69"/>
    <p:sldId id="574" r:id="rId70"/>
    <p:sldId id="577" r:id="rId71"/>
    <p:sldId id="579" r:id="rId72"/>
    <p:sldId id="697" r:id="rId73"/>
    <p:sldId id="587" r:id="rId74"/>
    <p:sldId id="580" r:id="rId75"/>
    <p:sldId id="581" r:id="rId76"/>
    <p:sldId id="588" r:id="rId77"/>
    <p:sldId id="276" r:id="rId78"/>
    <p:sldId id="423" r:id="rId79"/>
    <p:sldId id="424" r:id="rId80"/>
    <p:sldId id="425" r:id="rId81"/>
    <p:sldId id="578" r:id="rId82"/>
    <p:sldId id="426" r:id="rId8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F4C1"/>
    <a:srgbClr val="F5C6C9"/>
    <a:srgbClr val="C2D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0" autoAdjust="0"/>
    <p:restoredTop sz="97526" autoAdjust="0"/>
  </p:normalViewPr>
  <p:slideViewPr>
    <p:cSldViewPr snapToGrid="0">
      <p:cViewPr varScale="1">
        <p:scale>
          <a:sx n="171" d="100"/>
          <a:sy n="171" d="100"/>
        </p:scale>
        <p:origin x="776" y="168"/>
      </p:cViewPr>
      <p:guideLst/>
    </p:cSldViewPr>
  </p:slideViewPr>
  <p:notesTextViewPr>
    <p:cViewPr>
      <p:scale>
        <a:sx n="1" d="1"/>
        <a:sy n="1" d="1"/>
      </p:scale>
      <p:origin x="0" y="0"/>
    </p:cViewPr>
  </p:notesTextViewPr>
  <p:sorterViewPr>
    <p:cViewPr>
      <p:scale>
        <a:sx n="100" d="100"/>
        <a:sy n="100" d="100"/>
      </p:scale>
      <p:origin x="0" y="-1834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4494572902856"/>
          <c:y val="2.9512162904358347E-2"/>
          <c:w val="0.78735267872864612"/>
          <c:h val="0.78378617125984251"/>
        </c:manualLayout>
      </c:layout>
      <c:scatterChart>
        <c:scatterStyle val="lineMarker"/>
        <c:varyColors val="0"/>
        <c:ser>
          <c:idx val="0"/>
          <c:order val="0"/>
          <c:tx>
            <c:strRef>
              <c:f>Sheet1!$B$1</c:f>
              <c:strCache>
                <c:ptCount val="1"/>
                <c:pt idx="0">
                  <c:v>Height (cm)</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Sheet1!$A$2:$A$5</c:f>
              <c:numCache>
                <c:formatCode>General</c:formatCode>
                <c:ptCount val="4"/>
                <c:pt idx="0">
                  <c:v>35</c:v>
                </c:pt>
                <c:pt idx="1">
                  <c:v>40</c:v>
                </c:pt>
                <c:pt idx="2">
                  <c:v>35</c:v>
                </c:pt>
                <c:pt idx="3">
                  <c:v>40</c:v>
                </c:pt>
              </c:numCache>
            </c:numRef>
          </c:xVal>
          <c:yVal>
            <c:numRef>
              <c:f>Sheet1!$B$2:$B$5</c:f>
              <c:numCache>
                <c:formatCode>General</c:formatCode>
                <c:ptCount val="4"/>
                <c:pt idx="0">
                  <c:v>190</c:v>
                </c:pt>
                <c:pt idx="1">
                  <c:v>190</c:v>
                </c:pt>
                <c:pt idx="2">
                  <c:v>160</c:v>
                </c:pt>
                <c:pt idx="3">
                  <c:v>160</c:v>
                </c:pt>
              </c:numCache>
            </c:numRef>
          </c:yVal>
          <c:smooth val="0"/>
          <c:extLst>
            <c:ext xmlns:c16="http://schemas.microsoft.com/office/drawing/2014/chart" uri="{C3380CC4-5D6E-409C-BE32-E72D297353CC}">
              <c16:uniqueId val="{00000000-CDA0-41D7-BF73-80525FF974C4}"/>
            </c:ext>
          </c:extLst>
        </c:ser>
        <c:dLbls>
          <c:showLegendKey val="0"/>
          <c:showVal val="0"/>
          <c:showCatName val="0"/>
          <c:showSerName val="0"/>
          <c:showPercent val="0"/>
          <c:showBubbleSize val="0"/>
        </c:dLbls>
        <c:axId val="342392560"/>
        <c:axId val="342391248"/>
      </c:scatterChart>
      <c:valAx>
        <c:axId val="342392560"/>
        <c:scaling>
          <c:orientation val="minMax"/>
          <c:max val="45"/>
          <c:min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391248"/>
        <c:crosses val="autoZero"/>
        <c:crossBetween val="midCat"/>
      </c:valAx>
      <c:valAx>
        <c:axId val="34239124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Height (cm)</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392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915012596182604"/>
          <c:y val="2.0890748031496063E-2"/>
          <c:w val="0.79365201005710562"/>
          <c:h val="0.78378617125984251"/>
        </c:manualLayout>
      </c:layout>
      <c:scatterChart>
        <c:scatterStyle val="lineMarker"/>
        <c:varyColors val="0"/>
        <c:ser>
          <c:idx val="0"/>
          <c:order val="0"/>
          <c:tx>
            <c:strRef>
              <c:f>Sheet1!$B$1</c:f>
              <c:strCache>
                <c:ptCount val="1"/>
                <c:pt idx="0">
                  <c:v>Height (cm)</c:v>
                </c:pt>
              </c:strCache>
            </c:strRef>
          </c:tx>
          <c:spPr>
            <a:ln w="28575" cap="rnd">
              <a:noFill/>
              <a:round/>
            </a:ln>
            <a:effectLst/>
          </c:spPr>
          <c:marker>
            <c:symbol val="circle"/>
            <c:size val="5"/>
            <c:spPr>
              <a:solidFill>
                <a:schemeClr val="accent1"/>
              </a:solidFill>
              <a:ln w="9525">
                <a:solidFill>
                  <a:schemeClr val="accent1"/>
                </a:solidFill>
              </a:ln>
              <a:effectLst/>
            </c:spPr>
          </c:marker>
          <c:xVal>
            <c:numRef>
              <c:f>Sheet1!$A$2:$A$5</c:f>
              <c:numCache>
                <c:formatCode>General</c:formatCode>
                <c:ptCount val="4"/>
                <c:pt idx="0">
                  <c:v>35</c:v>
                </c:pt>
                <c:pt idx="1">
                  <c:v>40</c:v>
                </c:pt>
                <c:pt idx="2">
                  <c:v>35</c:v>
                </c:pt>
                <c:pt idx="3">
                  <c:v>40</c:v>
                </c:pt>
              </c:numCache>
            </c:numRef>
          </c:xVal>
          <c:yVal>
            <c:numRef>
              <c:f>Sheet1!$B$2:$B$5</c:f>
              <c:numCache>
                <c:formatCode>General</c:formatCode>
                <c:ptCount val="4"/>
                <c:pt idx="0">
                  <c:v>6.2</c:v>
                </c:pt>
                <c:pt idx="1">
                  <c:v>6.2</c:v>
                </c:pt>
                <c:pt idx="2">
                  <c:v>5.2</c:v>
                </c:pt>
                <c:pt idx="3">
                  <c:v>5.2</c:v>
                </c:pt>
              </c:numCache>
            </c:numRef>
          </c:yVal>
          <c:smooth val="0"/>
          <c:extLst>
            <c:ext xmlns:c16="http://schemas.microsoft.com/office/drawing/2014/chart" uri="{C3380CC4-5D6E-409C-BE32-E72D297353CC}">
              <c16:uniqueId val="{00000000-178E-4D3D-B2B0-218D5E9DD3E6}"/>
            </c:ext>
          </c:extLst>
        </c:ser>
        <c:dLbls>
          <c:showLegendKey val="0"/>
          <c:showVal val="0"/>
          <c:showCatName val="0"/>
          <c:showSerName val="0"/>
          <c:showPercent val="0"/>
          <c:showBubbleSize val="0"/>
        </c:dLbls>
        <c:axId val="342392560"/>
        <c:axId val="342391248"/>
      </c:scatterChart>
      <c:valAx>
        <c:axId val="342392560"/>
        <c:scaling>
          <c:orientation val="minMax"/>
          <c:max val="45"/>
          <c:min val="25"/>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Age</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391248"/>
        <c:crosses val="autoZero"/>
        <c:crossBetween val="midCat"/>
      </c:valAx>
      <c:valAx>
        <c:axId val="342391248"/>
        <c:scaling>
          <c:orientation val="minMax"/>
          <c:max val="9"/>
          <c:min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dirty="0"/>
                  <a:t>Height (ft)</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4239256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2T14:36:11.601"/>
    </inkml:context>
    <inkml:brush xml:id="br0">
      <inkml:brushProperty name="width" value="0.05" units="cm"/>
      <inkml:brushProperty name="height" value="0.05" units="cm"/>
    </inkml:brush>
  </inkml:definitions>
  <inkml:trace contextRef="#ctx0" brushRef="#br0">4 1 1248,'-1'2'16,"0"-1"24,0 1-424,0 0-224</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2T14:42:14.145"/>
    </inkml:context>
    <inkml:brush xml:id="br0">
      <inkml:brushProperty name="width" value="0.05" units="cm"/>
      <inkml:brushProperty name="height" value="0.05" units="cm"/>
    </inkml:brush>
  </inkml:definitions>
  <inkml:trace contextRef="#ctx0" brushRef="#br0">27 1 2312,'-5'8'633,"-1"0"15,0 2-1152,2-5-337,-1 0-263</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2T17:02:55.562"/>
    </inkml:context>
    <inkml:brush xml:id="br0">
      <inkml:brushProperty name="width" value="0.05" units="cm"/>
      <inkml:brushProperty name="height" value="0.05" units="cm"/>
    </inkml:brush>
  </inkml:definitions>
  <inkml:trace contextRef="#ctx0" brushRef="#br0">0 0 2609,'1'0'352,"0"0"-112,0 1-1024,-1 0-193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4-22T17:19:05.955"/>
    </inkml:context>
    <inkml:brush xml:id="br0">
      <inkml:brushProperty name="width" value="0.05" units="cm"/>
      <inkml:brushProperty name="height" value="0.05" units="cm"/>
    </inkml:brush>
  </inkml:definitions>
  <inkml:trace contextRef="#ctx0" brushRef="#br0">4 0 304,'19'10'240,"-25"-9"-112,-1-3-136,-2-2-136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5" name="Shape 5"/>
          <p:cNvSpPr>
            <a:spLocks noGrp="1" noRot="1" noChangeAspect="1"/>
          </p:cNvSpPr>
          <p:nvPr>
            <p:ph type="sldImg" idx="3"/>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dirty="0">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Image">
    <p:spTree>
      <p:nvGrpSpPr>
        <p:cNvPr id="1" name="Shape 12"/>
        <p:cNvGrpSpPr/>
        <p:nvPr/>
      </p:nvGrpSpPr>
      <p:grpSpPr>
        <a:xfrm>
          <a:off x="0" y="0"/>
          <a:ext cx="0" cy="0"/>
          <a:chOff x="0" y="0"/>
          <a:chExt cx="0" cy="0"/>
        </a:xfrm>
      </p:grpSpPr>
      <p:sp>
        <p:nvSpPr>
          <p:cNvPr id="13" name="Shape 13"/>
          <p:cNvSpPr/>
          <p:nvPr/>
        </p:nvSpPr>
        <p:spPr>
          <a:xfrm>
            <a:off x="0" y="0"/>
            <a:ext cx="2970300" cy="5143499"/>
          </a:xfrm>
          <a:prstGeom prst="rect">
            <a:avLst/>
          </a:prstGeom>
          <a:gradFill>
            <a:gsLst>
              <a:gs pos="0">
                <a:schemeClr val="accent1"/>
              </a:gs>
              <a:gs pos="100000">
                <a:srgbClr val="FFFFFF">
                  <a:alpha val="48235"/>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5" name="Shape 11">
            <a:extLst>
              <a:ext uri="{FF2B5EF4-FFF2-40B4-BE49-F238E27FC236}">
                <a16:creationId xmlns:a16="http://schemas.microsoft.com/office/drawing/2014/main" id="{2899593D-5252-4CB1-8559-284C1EDB42D3}"/>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7" name="Picture 6">
            <a:extLst>
              <a:ext uri="{FF2B5EF4-FFF2-40B4-BE49-F238E27FC236}">
                <a16:creationId xmlns:a16="http://schemas.microsoft.com/office/drawing/2014/main" id="{24F3F0AC-C623-4FC0-A70D-197C8DFE0104}"/>
              </a:ext>
            </a:extLst>
          </p:cNvPr>
          <p:cNvPicPr>
            <a:picLocks noChangeAspect="1"/>
          </p:cNvPicPr>
          <p:nvPr userDrawn="1"/>
        </p:nvPicPr>
        <p:blipFill>
          <a:blip r:embed="rId2"/>
          <a:stretch>
            <a:fillRect/>
          </a:stretch>
        </p:blipFill>
        <p:spPr>
          <a:xfrm>
            <a:off x="0" y="3728067"/>
            <a:ext cx="2248039" cy="141543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Bullets 1">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590550"/>
            <a:ext cx="9144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sp>
        <p:nvSpPr>
          <p:cNvPr id="20" name="Shape 20"/>
          <p:cNvSpPr txBox="1">
            <a:spLocks noGrp="1"/>
          </p:cNvSpPr>
          <p:nvPr>
            <p:ph type="body" idx="2"/>
          </p:nvPr>
        </p:nvSpPr>
        <p:spPr>
          <a:xfrm>
            <a:off x="0" y="0"/>
            <a:ext cx="9144000" cy="590550"/>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9" name="Picture 8">
            <a:extLst>
              <a:ext uri="{FF2B5EF4-FFF2-40B4-BE49-F238E27FC236}">
                <a16:creationId xmlns:a16="http://schemas.microsoft.com/office/drawing/2014/main" id="{33A014E0-A4F0-4EE5-B8CD-B36D7EE07CA4}"/>
              </a:ext>
            </a:extLst>
          </p:cNvPr>
          <p:cNvPicPr>
            <a:picLocks noChangeAspect="1"/>
          </p:cNvPicPr>
          <p:nvPr userDrawn="1"/>
        </p:nvPicPr>
        <p:blipFill>
          <a:blip r:embed="rId2"/>
          <a:stretch>
            <a:fillRect/>
          </a:stretch>
        </p:blipFill>
        <p:spPr>
          <a:xfrm>
            <a:off x="8351582" y="4608870"/>
            <a:ext cx="792418" cy="534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oll">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1807648"/>
            <a:ext cx="9144000" cy="2121119"/>
          </a:xfrm>
          <a:prstGeom prst="rect">
            <a:avLst/>
          </a:prstGeom>
          <a:noFill/>
          <a:ln>
            <a:noFill/>
          </a:ln>
        </p:spPr>
        <p:txBody>
          <a:bodyPr lIns="91425" tIns="91425" rIns="91425" bIns="91425" anchor="t" anchorCtr="0"/>
          <a:lstStyle>
            <a:lvl1pPr marL="798513" marR="0" lvl="0" indent="-457200" algn="l" rtl="0">
              <a:lnSpc>
                <a:spcPct val="100000"/>
              </a:lnSpc>
              <a:spcBef>
                <a:spcPts val="480"/>
              </a:spcBef>
              <a:spcAft>
                <a:spcPts val="0"/>
              </a:spcAft>
              <a:buClr>
                <a:schemeClr val="dk1"/>
              </a:buClr>
              <a:buSzPct val="100000"/>
              <a:buFont typeface="+mj-lt"/>
              <a:buAutoNum type="alphaUcPeriod"/>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p:txBody>
      </p:sp>
      <p:sp>
        <p:nvSpPr>
          <p:cNvPr id="20" name="Shape 20"/>
          <p:cNvSpPr txBox="1">
            <a:spLocks noGrp="1"/>
          </p:cNvSpPr>
          <p:nvPr>
            <p:ph type="body" idx="2"/>
          </p:nvPr>
        </p:nvSpPr>
        <p:spPr>
          <a:xfrm>
            <a:off x="0" y="1217098"/>
            <a:ext cx="9144000" cy="590550"/>
          </a:xfrm>
          <a:prstGeom prst="rect">
            <a:avLst/>
          </a:prstGeom>
          <a:noFill/>
          <a:ln>
            <a:noFill/>
          </a:ln>
        </p:spPr>
        <p:txBody>
          <a:bodyPr lIns="91425" tIns="91425" rIns="91425" bIns="91425" anchor="ctr" anchorCtr="0"/>
          <a:lstStyle>
            <a:lvl1pPr marL="0" marR="0" lvl="0" indent="0" algn="ctr"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9" name="Picture 8">
            <a:extLst>
              <a:ext uri="{FF2B5EF4-FFF2-40B4-BE49-F238E27FC236}">
                <a16:creationId xmlns:a16="http://schemas.microsoft.com/office/drawing/2014/main" id="{33A014E0-A4F0-4EE5-B8CD-B36D7EE07CA4}"/>
              </a:ext>
            </a:extLst>
          </p:cNvPr>
          <p:cNvPicPr>
            <a:picLocks noChangeAspect="1"/>
          </p:cNvPicPr>
          <p:nvPr userDrawn="1"/>
        </p:nvPicPr>
        <p:blipFill>
          <a:blip r:embed="rId2"/>
          <a:stretch>
            <a:fillRect/>
          </a:stretch>
        </p:blipFill>
        <p:spPr>
          <a:xfrm>
            <a:off x="8351582" y="4608870"/>
            <a:ext cx="792418" cy="534630"/>
          </a:xfrm>
          <a:prstGeom prst="rect">
            <a:avLst/>
          </a:prstGeom>
        </p:spPr>
      </p:pic>
    </p:spTree>
    <p:extLst>
      <p:ext uri="{BB962C8B-B14F-4D97-AF65-F5344CB8AC3E}">
        <p14:creationId xmlns:p14="http://schemas.microsoft.com/office/powerpoint/2010/main" val="3230534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s 2">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sp>
        <p:nvSpPr>
          <p:cNvPr id="20" name="Shape 20"/>
          <p:cNvSpPr txBox="1">
            <a:spLocks noGrp="1"/>
          </p:cNvSpPr>
          <p:nvPr>
            <p:ph type="body" idx="2"/>
          </p:nvPr>
        </p:nvSpPr>
        <p:spPr>
          <a:xfrm>
            <a:off x="0" y="0"/>
            <a:ext cx="9144000" cy="590550"/>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
        <p:nvSpPr>
          <p:cNvPr id="10" name="Shape 19">
            <a:extLst>
              <a:ext uri="{FF2B5EF4-FFF2-40B4-BE49-F238E27FC236}">
                <a16:creationId xmlns:a16="http://schemas.microsoft.com/office/drawing/2014/main" id="{809025A2-E3D3-4FF1-9119-0AAAF79AEE60}"/>
              </a:ext>
            </a:extLst>
          </p:cNvPr>
          <p:cNvSpPr txBox="1">
            <a:spLocks noGrp="1"/>
          </p:cNvSpPr>
          <p:nvPr>
            <p:ph type="body" idx="13" hasCustomPrompt="1"/>
          </p:nvPr>
        </p:nvSpPr>
        <p:spPr>
          <a:xfrm>
            <a:off x="457200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pic>
        <p:nvPicPr>
          <p:cNvPr id="9" name="Picture 8">
            <a:extLst>
              <a:ext uri="{FF2B5EF4-FFF2-40B4-BE49-F238E27FC236}">
                <a16:creationId xmlns:a16="http://schemas.microsoft.com/office/drawing/2014/main" id="{355EDD32-13B6-495B-A246-FE5FE5E6EFB2}"/>
              </a:ext>
            </a:extLst>
          </p:cNvPr>
          <p:cNvPicPr>
            <a:picLocks noChangeAspect="1"/>
          </p:cNvPicPr>
          <p:nvPr userDrawn="1"/>
        </p:nvPicPr>
        <p:blipFill>
          <a:blip r:embed="rId2"/>
          <a:stretch>
            <a:fillRect/>
          </a:stretch>
        </p:blipFill>
        <p:spPr>
          <a:xfrm>
            <a:off x="8351582" y="4608870"/>
            <a:ext cx="792418" cy="534630"/>
          </a:xfrm>
          <a:prstGeom prst="rect">
            <a:avLst/>
          </a:prstGeom>
        </p:spPr>
      </p:pic>
    </p:spTree>
    <p:extLst>
      <p:ext uri="{BB962C8B-B14F-4D97-AF65-F5344CB8AC3E}">
        <p14:creationId xmlns:p14="http://schemas.microsoft.com/office/powerpoint/2010/main" val="2262820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PX Logo">
    <p:spTree>
      <p:nvGrpSpPr>
        <p:cNvPr id="1" name="Shape 22"/>
        <p:cNvGrpSpPr/>
        <p:nvPr/>
      </p:nvGrpSpPr>
      <p:grpSpPr>
        <a:xfrm>
          <a:off x="0" y="0"/>
          <a:ext cx="0" cy="0"/>
          <a:chOff x="0" y="0"/>
          <a:chExt cx="0" cy="0"/>
        </a:xfrm>
      </p:grpSpPr>
      <p:pic>
        <p:nvPicPr>
          <p:cNvPr id="4" name="Picture 3">
            <a:extLst>
              <a:ext uri="{FF2B5EF4-FFF2-40B4-BE49-F238E27FC236}">
                <a16:creationId xmlns:a16="http://schemas.microsoft.com/office/drawing/2014/main" id="{0816CB09-6B8D-4111-ABF5-1CBAA2BE240C}"/>
              </a:ext>
            </a:extLst>
          </p:cNvPr>
          <p:cNvPicPr>
            <a:picLocks noChangeAspect="1"/>
          </p:cNvPicPr>
          <p:nvPr userDrawn="1"/>
        </p:nvPicPr>
        <p:blipFill>
          <a:blip r:embed="rId2"/>
          <a:stretch>
            <a:fillRect/>
          </a:stretch>
        </p:blipFill>
        <p:spPr>
          <a:xfrm>
            <a:off x="1856424" y="1024026"/>
            <a:ext cx="5431151" cy="3095448"/>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p:spTree>
      <p:nvGrpSpPr>
        <p:cNvPr id="1" name="Shape 24"/>
        <p:cNvGrpSpPr/>
        <p:nvPr/>
      </p:nvGrpSpPr>
      <p:grpSpPr>
        <a:xfrm>
          <a:off x="0" y="0"/>
          <a:ext cx="0" cy="0"/>
          <a:chOff x="0" y="0"/>
          <a:chExt cx="0" cy="0"/>
        </a:xfrm>
      </p:grpSpPr>
      <p:sp>
        <p:nvSpPr>
          <p:cNvPr id="25" name="Shape 25"/>
          <p:cNvSpPr/>
          <p:nvPr/>
        </p:nvSpPr>
        <p:spPr>
          <a:xfrm>
            <a:off x="0" y="-8250"/>
            <a:ext cx="9144000" cy="2816699"/>
          </a:xfrm>
          <a:prstGeom prst="rect">
            <a:avLst/>
          </a:prstGeom>
          <a:gradFill>
            <a:gsLst>
              <a:gs pos="0">
                <a:schemeClr val="accent1"/>
              </a:gs>
              <a:gs pos="100000">
                <a:srgbClr val="FFFFFF">
                  <a:alpha val="48235"/>
                </a:srgbClr>
              </a:gs>
            </a:gsLst>
            <a:lin ang="54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5" name="Shape 11">
            <a:extLst>
              <a:ext uri="{FF2B5EF4-FFF2-40B4-BE49-F238E27FC236}">
                <a16:creationId xmlns:a16="http://schemas.microsoft.com/office/drawing/2014/main" id="{8E8FA0A5-7866-4DCE-AC5F-16967A226AB4}"/>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
        <p:nvSpPr>
          <p:cNvPr id="3" name="Text Placeholder 2">
            <a:extLst>
              <a:ext uri="{FF2B5EF4-FFF2-40B4-BE49-F238E27FC236}">
                <a16:creationId xmlns:a16="http://schemas.microsoft.com/office/drawing/2014/main" id="{836311C9-FD91-4A50-90BE-FB480C8818D9}"/>
              </a:ext>
            </a:extLst>
          </p:cNvPr>
          <p:cNvSpPr>
            <a:spLocks noGrp="1"/>
          </p:cNvSpPr>
          <p:nvPr>
            <p:ph type="body" sz="quarter" idx="13"/>
          </p:nvPr>
        </p:nvSpPr>
        <p:spPr>
          <a:xfrm>
            <a:off x="1537494" y="977981"/>
            <a:ext cx="6069012" cy="1446213"/>
          </a:xfrm>
        </p:spPr>
        <p:txBody>
          <a:bodyPr anchor="b"/>
          <a:lstStyle>
            <a:lvl1pPr marL="304800" indent="0" algn="ctr">
              <a:buNone/>
              <a:defRPr sz="4400"/>
            </a:lvl1pPr>
            <a:lvl2pPr marL="711200" indent="0">
              <a:buNone/>
              <a:defRPr/>
            </a:lvl2pPr>
            <a:lvl3pPr>
              <a:buNone/>
              <a:defRPr/>
            </a:lvl3pPr>
            <a:lvl4pPr marL="1574800" indent="0">
              <a:buNone/>
              <a:defRPr/>
            </a:lvl4pPr>
            <a:lvl5pPr marL="2032000" indent="0">
              <a:buNone/>
              <a:defRPr/>
            </a:lvl5pPr>
          </a:lstStyle>
          <a:p>
            <a:pPr lvl="0"/>
            <a:r>
              <a:rPr lang="en-US" dirty="0"/>
              <a:t>Edit Master text styles</a:t>
            </a:r>
          </a:p>
        </p:txBody>
      </p:sp>
      <p:cxnSp>
        <p:nvCxnSpPr>
          <p:cNvPr id="6" name="Straight Connector 5">
            <a:extLst>
              <a:ext uri="{FF2B5EF4-FFF2-40B4-BE49-F238E27FC236}">
                <a16:creationId xmlns:a16="http://schemas.microsoft.com/office/drawing/2014/main" id="{4F3088B2-4087-4AEA-BFA3-B099256B6A92}"/>
              </a:ext>
            </a:extLst>
          </p:cNvPr>
          <p:cNvCxnSpPr/>
          <p:nvPr userDrawn="1"/>
        </p:nvCxnSpPr>
        <p:spPr>
          <a:xfrm>
            <a:off x="1116106" y="2438400"/>
            <a:ext cx="6911788" cy="0"/>
          </a:xfrm>
          <a:prstGeom prst="line">
            <a:avLst/>
          </a:prstGeom>
          <a:ln/>
        </p:spPr>
        <p:style>
          <a:lnRef idx="3">
            <a:schemeClr val="accent1"/>
          </a:lnRef>
          <a:fillRef idx="0">
            <a:schemeClr val="accent1"/>
          </a:fillRef>
          <a:effectRef idx="2">
            <a:schemeClr val="accent1"/>
          </a:effectRef>
          <a:fontRef idx="minor">
            <a:schemeClr val="tx1"/>
          </a:fontRef>
        </p:style>
      </p:cxnSp>
      <p:sp>
        <p:nvSpPr>
          <p:cNvPr id="8" name="Text Placeholder 7">
            <a:extLst>
              <a:ext uri="{FF2B5EF4-FFF2-40B4-BE49-F238E27FC236}">
                <a16:creationId xmlns:a16="http://schemas.microsoft.com/office/drawing/2014/main" id="{963AE1C4-FDC1-4BF7-BA4A-C0150C42A62D}"/>
              </a:ext>
            </a:extLst>
          </p:cNvPr>
          <p:cNvSpPr>
            <a:spLocks noGrp="1"/>
          </p:cNvSpPr>
          <p:nvPr>
            <p:ph type="body" sz="quarter" idx="14"/>
          </p:nvPr>
        </p:nvSpPr>
        <p:spPr>
          <a:xfrm>
            <a:off x="1537494" y="2438400"/>
            <a:ext cx="6069012" cy="609600"/>
          </a:xfrm>
        </p:spPr>
        <p:txBody>
          <a:bodyPr/>
          <a:lstStyle>
            <a:lvl1pPr marL="304800" indent="0" algn="ctr">
              <a:buNone/>
              <a:defRPr i="1"/>
            </a:lvl1pPr>
          </a:lstStyle>
          <a:p>
            <a:pPr lvl="0"/>
            <a:r>
              <a:rPr lang="en-US" dirty="0"/>
              <a:t>Edit Master text styles</a:t>
            </a:r>
          </a:p>
        </p:txBody>
      </p:sp>
      <p:pic>
        <p:nvPicPr>
          <p:cNvPr id="10" name="Picture 9">
            <a:extLst>
              <a:ext uri="{FF2B5EF4-FFF2-40B4-BE49-F238E27FC236}">
                <a16:creationId xmlns:a16="http://schemas.microsoft.com/office/drawing/2014/main" id="{5C5AB6B8-0419-4F47-B6B7-46BF583C450F}"/>
              </a:ext>
            </a:extLst>
          </p:cNvPr>
          <p:cNvPicPr>
            <a:picLocks noChangeAspect="1"/>
          </p:cNvPicPr>
          <p:nvPr userDrawn="1"/>
        </p:nvPicPr>
        <p:blipFill>
          <a:blip r:embed="rId2"/>
          <a:stretch>
            <a:fillRect/>
          </a:stretch>
        </p:blipFill>
        <p:spPr>
          <a:xfrm>
            <a:off x="0" y="3728067"/>
            <a:ext cx="2248039" cy="141543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Callout 2">
    <p:spTree>
      <p:nvGrpSpPr>
        <p:cNvPr id="1" name="Shape 12"/>
        <p:cNvGrpSpPr/>
        <p:nvPr/>
      </p:nvGrpSpPr>
      <p:grpSpPr>
        <a:xfrm>
          <a:off x="0" y="0"/>
          <a:ext cx="0" cy="0"/>
          <a:chOff x="0" y="0"/>
          <a:chExt cx="0" cy="0"/>
        </a:xfrm>
      </p:grpSpPr>
      <p:sp>
        <p:nvSpPr>
          <p:cNvPr id="13" name="Shape 13"/>
          <p:cNvSpPr/>
          <p:nvPr/>
        </p:nvSpPr>
        <p:spPr>
          <a:xfrm>
            <a:off x="0" y="0"/>
            <a:ext cx="2970300" cy="5143499"/>
          </a:xfrm>
          <a:prstGeom prst="rect">
            <a:avLst/>
          </a:prstGeom>
          <a:gradFill>
            <a:gsLst>
              <a:gs pos="0">
                <a:schemeClr val="accent1"/>
              </a:gs>
              <a:gs pos="100000">
                <a:srgbClr val="FFFFFF">
                  <a:alpha val="48235"/>
                </a:srgbClr>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5" name="Shape 11">
            <a:extLst>
              <a:ext uri="{FF2B5EF4-FFF2-40B4-BE49-F238E27FC236}">
                <a16:creationId xmlns:a16="http://schemas.microsoft.com/office/drawing/2014/main" id="{2899593D-5252-4CB1-8559-284C1EDB42D3}"/>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pic>
        <p:nvPicPr>
          <p:cNvPr id="7" name="Picture 6">
            <a:extLst>
              <a:ext uri="{FF2B5EF4-FFF2-40B4-BE49-F238E27FC236}">
                <a16:creationId xmlns:a16="http://schemas.microsoft.com/office/drawing/2014/main" id="{24F3F0AC-C623-4FC0-A70D-197C8DFE0104}"/>
              </a:ext>
            </a:extLst>
          </p:cNvPr>
          <p:cNvPicPr>
            <a:picLocks noChangeAspect="1"/>
          </p:cNvPicPr>
          <p:nvPr userDrawn="1"/>
        </p:nvPicPr>
        <p:blipFill>
          <a:blip r:embed="rId2"/>
          <a:stretch>
            <a:fillRect/>
          </a:stretch>
        </p:blipFill>
        <p:spPr>
          <a:xfrm>
            <a:off x="0" y="3728067"/>
            <a:ext cx="2248039" cy="1415432"/>
          </a:xfrm>
          <a:prstGeom prst="rect">
            <a:avLst/>
          </a:prstGeom>
        </p:spPr>
      </p:pic>
    </p:spTree>
    <p:extLst>
      <p:ext uri="{BB962C8B-B14F-4D97-AF65-F5344CB8AC3E}">
        <p14:creationId xmlns:p14="http://schemas.microsoft.com/office/powerpoint/2010/main" val="2683206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Content 1">
    <p:spTree>
      <p:nvGrpSpPr>
        <p:cNvPr id="1" name="Shape 16"/>
        <p:cNvGrpSpPr/>
        <p:nvPr/>
      </p:nvGrpSpPr>
      <p:grpSpPr>
        <a:xfrm>
          <a:off x="0" y="0"/>
          <a:ext cx="0" cy="0"/>
          <a:chOff x="0" y="0"/>
          <a:chExt cx="0" cy="0"/>
        </a:xfrm>
      </p:grpSpPr>
      <p:sp>
        <p:nvSpPr>
          <p:cNvPr id="17" name="Shape 17"/>
          <p:cNvSpPr/>
          <p:nvPr/>
        </p:nvSpPr>
        <p:spPr>
          <a:xfrm>
            <a:off x="0" y="4790446"/>
            <a:ext cx="9143998" cy="345468"/>
          </a:xfrm>
          <a:prstGeom prst="rect">
            <a:avLst/>
          </a:prstGeom>
          <a:gradFill>
            <a:gsLst>
              <a:gs pos="0">
                <a:schemeClr val="accent1"/>
              </a:gs>
              <a:gs pos="50000">
                <a:srgbClr val="F2F2F2"/>
              </a:gs>
              <a:gs pos="100000">
                <a:schemeClr val="lt1"/>
              </a:gs>
            </a:gsLst>
            <a:lin ang="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800" b="0" i="0" u="none" strike="noStrike" cap="none" dirty="0">
              <a:solidFill>
                <a:schemeClr val="lt1"/>
              </a:solidFill>
              <a:latin typeface="Calibri"/>
              <a:ea typeface="Calibri"/>
              <a:cs typeface="Calibri"/>
              <a:sym typeface="Calibri"/>
            </a:endParaRPr>
          </a:p>
        </p:txBody>
      </p:sp>
      <p:sp>
        <p:nvSpPr>
          <p:cNvPr id="19" name="Shape 19"/>
          <p:cNvSpPr txBox="1">
            <a:spLocks noGrp="1"/>
          </p:cNvSpPr>
          <p:nvPr>
            <p:ph type="body" idx="1" hasCustomPrompt="1"/>
          </p:nvPr>
        </p:nvSpPr>
        <p:spPr>
          <a:xfrm>
            <a:off x="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sp>
        <p:nvSpPr>
          <p:cNvPr id="20" name="Shape 20"/>
          <p:cNvSpPr txBox="1">
            <a:spLocks noGrp="1"/>
          </p:cNvSpPr>
          <p:nvPr>
            <p:ph type="body" idx="2"/>
          </p:nvPr>
        </p:nvSpPr>
        <p:spPr>
          <a:xfrm>
            <a:off x="0" y="0"/>
            <a:ext cx="9144000" cy="590550"/>
          </a:xfrm>
          <a:prstGeom prst="rect">
            <a:avLst/>
          </a:prstGeom>
          <a:noFill/>
          <a:ln>
            <a:noFill/>
          </a:ln>
        </p:spPr>
        <p:txBody>
          <a:bodyPr lIns="91425" tIns="91425" rIns="91425" bIns="91425" anchor="ctr" anchorCtr="0"/>
          <a:lstStyle>
            <a:lvl1pPr marL="0" marR="0" lvl="0" indent="0" algn="l" rtl="0">
              <a:lnSpc>
                <a:spcPct val="100000"/>
              </a:lnSpc>
              <a:spcBef>
                <a:spcPts val="480"/>
              </a:spcBef>
              <a:spcAft>
                <a:spcPts val="0"/>
              </a:spcAft>
              <a:buClr>
                <a:schemeClr val="dk1"/>
              </a:buClr>
              <a:buFont typeface="Noto Sans Symbols"/>
              <a:buNone/>
              <a:defRPr sz="2400" b="1"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742950" marR="0" lvl="1" indent="-31750"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Arial"/>
                <a:ea typeface="Arial"/>
                <a:cs typeface="Arial"/>
                <a:sym typeface="Arial"/>
              </a:defRPr>
            </a:lvl2pPr>
            <a:lvl3pPr marL="1143000" marR="0" lvl="2" indent="0"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600200" marR="0" lvl="3" indent="-25400"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057400" marR="0" lvl="4" indent="-25400"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endParaRPr dirty="0"/>
          </a:p>
        </p:txBody>
      </p:sp>
      <p:sp>
        <p:nvSpPr>
          <p:cNvPr id="8" name="Shape 11">
            <a:extLst>
              <a:ext uri="{FF2B5EF4-FFF2-40B4-BE49-F238E27FC236}">
                <a16:creationId xmlns:a16="http://schemas.microsoft.com/office/drawing/2014/main" id="{55B7D79C-B750-4D06-BA36-C653E09B91FB}"/>
              </a:ext>
            </a:extLst>
          </p:cNvPr>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
        <p:nvSpPr>
          <p:cNvPr id="10" name="Shape 19">
            <a:extLst>
              <a:ext uri="{FF2B5EF4-FFF2-40B4-BE49-F238E27FC236}">
                <a16:creationId xmlns:a16="http://schemas.microsoft.com/office/drawing/2014/main" id="{809025A2-E3D3-4FF1-9119-0AAAF79AEE60}"/>
              </a:ext>
            </a:extLst>
          </p:cNvPr>
          <p:cNvSpPr txBox="1">
            <a:spLocks noGrp="1"/>
          </p:cNvSpPr>
          <p:nvPr>
            <p:ph type="body" idx="13" hasCustomPrompt="1"/>
          </p:nvPr>
        </p:nvSpPr>
        <p:spPr>
          <a:xfrm>
            <a:off x="4572000" y="590550"/>
            <a:ext cx="4572000" cy="4200600"/>
          </a:xfrm>
          <a:prstGeom prst="rect">
            <a:avLst/>
          </a:prstGeom>
          <a:noFill/>
          <a:ln>
            <a:noFill/>
          </a:ln>
        </p:spPr>
        <p:txBody>
          <a:bodyPr lIns="91425" tIns="91425" rIns="91425" bIns="91425" anchor="t" anchorCtr="0"/>
          <a:lstStyle>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r>
              <a:rPr lang="en-US" dirty="0"/>
              <a:t>Test</a:t>
            </a:r>
          </a:p>
          <a:p>
            <a:pPr lvl="1"/>
            <a:r>
              <a:rPr lang="en-US" dirty="0">
                <a:latin typeface="Calibri" panose="020F0502020204030204" pitchFamily="34" charset="0"/>
                <a:cs typeface="Calibri" panose="020F0502020204030204" pitchFamily="34" charset="0"/>
              </a:rPr>
              <a:t>Test</a:t>
            </a:r>
          </a:p>
          <a:p>
            <a:pPr lvl="2"/>
            <a:r>
              <a:rPr lang="en-US" dirty="0">
                <a:latin typeface="Calibri" panose="020F0502020204030204" pitchFamily="34" charset="0"/>
                <a:cs typeface="Calibri" panose="020F0502020204030204" pitchFamily="34" charset="0"/>
              </a:rPr>
              <a:t>Test</a:t>
            </a:r>
          </a:p>
          <a:p>
            <a:pPr lvl="3"/>
            <a:r>
              <a:rPr lang="en-US" dirty="0">
                <a:latin typeface="Calibri" panose="020F0502020204030204" pitchFamily="34" charset="0"/>
                <a:cs typeface="Calibri" panose="020F0502020204030204" pitchFamily="34" charset="0"/>
              </a:rPr>
              <a:t>Test</a:t>
            </a:r>
          </a:p>
          <a:p>
            <a:pPr lvl="4"/>
            <a:r>
              <a:rPr lang="en-US" dirty="0">
                <a:latin typeface="Calibri" panose="020F0502020204030204" pitchFamily="34" charset="0"/>
                <a:cs typeface="Calibri" panose="020F0502020204030204" pitchFamily="34" charset="0"/>
              </a:rPr>
              <a:t>test</a:t>
            </a:r>
            <a:endParaRPr lang="en-US" dirty="0"/>
          </a:p>
        </p:txBody>
      </p:sp>
      <p:pic>
        <p:nvPicPr>
          <p:cNvPr id="9" name="Picture 8">
            <a:extLst>
              <a:ext uri="{FF2B5EF4-FFF2-40B4-BE49-F238E27FC236}">
                <a16:creationId xmlns:a16="http://schemas.microsoft.com/office/drawing/2014/main" id="{355EDD32-13B6-495B-A246-FE5FE5E6EFB2}"/>
              </a:ext>
            </a:extLst>
          </p:cNvPr>
          <p:cNvPicPr>
            <a:picLocks noChangeAspect="1"/>
          </p:cNvPicPr>
          <p:nvPr userDrawn="1"/>
        </p:nvPicPr>
        <p:blipFill>
          <a:blip r:embed="rId2"/>
          <a:stretch>
            <a:fillRect/>
          </a:stretch>
        </p:blipFill>
        <p:spPr>
          <a:xfrm>
            <a:off x="8351582" y="4608870"/>
            <a:ext cx="792418" cy="534630"/>
          </a:xfrm>
          <a:prstGeom prst="rect">
            <a:avLst/>
          </a:prstGeom>
        </p:spPr>
      </p:pic>
    </p:spTree>
    <p:extLst>
      <p:ext uri="{BB962C8B-B14F-4D97-AF65-F5344CB8AC3E}">
        <p14:creationId xmlns:p14="http://schemas.microsoft.com/office/powerpoint/2010/main" val="2017092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body" idx="1"/>
          </p:nvPr>
        </p:nvSpPr>
        <p:spPr>
          <a:xfrm>
            <a:off x="0" y="742950"/>
            <a:ext cx="9144000" cy="4038598"/>
          </a:xfrm>
          <a:prstGeom prst="rect">
            <a:avLst/>
          </a:prstGeom>
          <a:noFill/>
          <a:ln>
            <a:noFill/>
          </a:ln>
        </p:spPr>
        <p:txBody>
          <a:bodyPr lIns="91425" tIns="91425" rIns="91425" bIns="91425" anchor="t" anchorCtr="0"/>
          <a:lstStyle>
            <a:lvl1pPr marL="342900" marR="0" lvl="0" indent="-38100" algn="l" rtl="0">
              <a:lnSpc>
                <a:spcPct val="100000"/>
              </a:lnSpc>
              <a:spcBef>
                <a:spcPts val="480"/>
              </a:spcBef>
              <a:spcAft>
                <a:spcPts val="0"/>
              </a:spcAft>
              <a:buClr>
                <a:schemeClr val="dk1"/>
              </a:buClr>
              <a:buSzPct val="100000"/>
              <a:buFont typeface="Calibri"/>
              <a:buChar char="σ"/>
              <a:defRPr sz="2400" b="0" i="0" u="none" strike="noStrike" cap="none">
                <a:solidFill>
                  <a:schemeClr val="dk1"/>
                </a:solidFill>
                <a:latin typeface="Calibri"/>
                <a:ea typeface="Calibri"/>
                <a:cs typeface="Calibri"/>
                <a:sym typeface="Calibri"/>
              </a:defRPr>
            </a:lvl1pPr>
            <a:lvl2pPr marL="742950" marR="0" lvl="1" indent="-31750" algn="l" rtl="0">
              <a:lnSpc>
                <a:spcPct val="100000"/>
              </a:lnSpc>
              <a:spcBef>
                <a:spcPts val="400"/>
              </a:spcBef>
              <a:spcAft>
                <a:spcPts val="0"/>
              </a:spcAft>
              <a:buClr>
                <a:schemeClr val="dk1"/>
              </a:buClr>
              <a:buSzPct val="100000"/>
              <a:buFont typeface="Calibri"/>
              <a:buChar char="μ"/>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chemeClr val="dk1"/>
              </a:buClr>
              <a:buSzPct val="100000"/>
              <a:buFont typeface="Calibri"/>
              <a:buChar char="λ"/>
              <a:defRPr sz="1800" b="0" i="0" u="none" strike="noStrike" cap="none">
                <a:solidFill>
                  <a:schemeClr val="dk1"/>
                </a:solidFill>
                <a:latin typeface="Calibri"/>
                <a:ea typeface="Calibri"/>
                <a:cs typeface="Calibri"/>
                <a:sym typeface="Calibri"/>
              </a:defRPr>
            </a:lvl3pPr>
            <a:lvl4pPr marL="1600200" marR="0" lvl="3" indent="-25400" algn="l" rtl="0">
              <a:lnSpc>
                <a:spcPct val="100000"/>
              </a:lnSpc>
              <a:spcBef>
                <a:spcPts val="320"/>
              </a:spcBef>
              <a:spcAft>
                <a:spcPts val="0"/>
              </a:spcAft>
              <a:buClr>
                <a:schemeClr val="dk1"/>
              </a:buClr>
              <a:buSzPct val="100000"/>
              <a:buFont typeface="Calibri"/>
              <a:buChar char="θ"/>
              <a:defRPr sz="1600" b="0" i="0" u="none" strike="noStrike" cap="none">
                <a:solidFill>
                  <a:schemeClr val="dk1"/>
                </a:solidFill>
                <a:latin typeface="Calibri"/>
                <a:ea typeface="Calibri"/>
                <a:cs typeface="Calibri"/>
                <a:sym typeface="Calibri"/>
              </a:defRPr>
            </a:lvl4pPr>
            <a:lvl5pPr marL="2057400" marR="0" lvl="4" indent="-25400" algn="l" rtl="0">
              <a:lnSpc>
                <a:spcPct val="100000"/>
              </a:lnSpc>
              <a:spcBef>
                <a:spcPts val="320"/>
              </a:spcBef>
              <a:spcAft>
                <a:spcPts val="0"/>
              </a:spcAft>
              <a:buClr>
                <a:schemeClr val="dk1"/>
              </a:buClr>
              <a:buSzPct val="100000"/>
              <a:buFont typeface="Calibri"/>
              <a:buChar char="»"/>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9pPr>
          </a:lstStyle>
          <a:p>
            <a:endParaRPr dirty="0"/>
          </a:p>
        </p:txBody>
      </p:sp>
      <p:sp>
        <p:nvSpPr>
          <p:cNvPr id="11" name="Shape 11"/>
          <p:cNvSpPr txBox="1">
            <a:spLocks noGrp="1"/>
          </p:cNvSpPr>
          <p:nvPr>
            <p:ph type="sldNum" idx="12"/>
          </p:nvPr>
        </p:nvSpPr>
        <p:spPr>
          <a:xfrm>
            <a:off x="4343400" y="4852387"/>
            <a:ext cx="457200" cy="274636"/>
          </a:xfrm>
          <a:prstGeom prst="rect">
            <a:avLst/>
          </a:prstGeom>
          <a:noFill/>
          <a:ln>
            <a:noFill/>
          </a:ln>
        </p:spPr>
        <p:txBody>
          <a:bodyPr lIns="91425" tIns="45700" rIns="91425" bIns="45700" anchor="ctr" anchorCtr="0">
            <a:noAutofit/>
          </a:bodyPr>
          <a:lstStyle>
            <a:lvl1pPr algn="ctr">
              <a:defRPr>
                <a:latin typeface="Calibri" panose="020F0502020204030204" pitchFamily="34" charset="0"/>
                <a:cs typeface="Calibri" panose="020F0502020204030204" pitchFamily="34" charset="0"/>
              </a:defRPr>
            </a:lvl1p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a:t>
            </a:fld>
            <a:endParaRPr lang="en-US" sz="1200" dirty="0">
              <a:solidFill>
                <a:srgbClr val="888888"/>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3" r:id="rId4"/>
    <p:sldLayoutId id="2147483650" r:id="rId5"/>
    <p:sldLayoutId id="2147483651" r:id="rId6"/>
    <p:sldLayoutId id="2147483655" r:id="rId7"/>
    <p:sldLayoutId id="2147483656"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1.xml"/><Relationship Id="rId4" Type="http://schemas.openxmlformats.org/officeDocument/2006/relationships/image" Target="../media/image28.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customXml" Target="../ink/ink2.xml"/><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customXml" Target="../ink/ink3.xml"/><Relationship Id="rId5" Type="http://schemas.openxmlformats.org/officeDocument/2006/relationships/image" Target="../media/image55.png"/><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customXml" Target="../ink/ink4.xml"/></Relationships>
</file>

<file path=ppt/slides/_rels/slide73.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F838FA5-7AEC-4D53-B311-093CD2F2DB4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a:t>
            </a:fld>
            <a:endParaRPr lang="en-US" sz="1200" dirty="0">
              <a:solidFill>
                <a:srgbClr val="888888"/>
              </a:solidFill>
            </a:endParaRPr>
          </a:p>
        </p:txBody>
      </p:sp>
    </p:spTree>
    <p:extLst>
      <p:ext uri="{BB962C8B-B14F-4D97-AF65-F5344CB8AC3E}">
        <p14:creationId xmlns:p14="http://schemas.microsoft.com/office/powerpoint/2010/main" val="36504781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98D300-D541-4AD6-A00D-68F4CDB0B3F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10</a:t>
            </a:fld>
            <a:endParaRPr lang="en-US" sz="1200" dirty="0">
              <a:solidFill>
                <a:srgbClr val="888888"/>
              </a:solidFill>
            </a:endParaRPr>
          </a:p>
        </p:txBody>
      </p:sp>
      <p:pic>
        <p:nvPicPr>
          <p:cNvPr id="4" name="Picture 3" descr="A picture containing cup, indoor, table, kitchenware&#10;&#10;Description automatically generated">
            <a:extLst>
              <a:ext uri="{FF2B5EF4-FFF2-40B4-BE49-F238E27FC236}">
                <a16:creationId xmlns:a16="http://schemas.microsoft.com/office/drawing/2014/main" id="{ADAAFE01-0AAD-44B8-A959-F0051B7FA499}"/>
              </a:ext>
            </a:extLst>
          </p:cNvPr>
          <p:cNvPicPr>
            <a:picLocks noChangeAspect="1"/>
          </p:cNvPicPr>
          <p:nvPr/>
        </p:nvPicPr>
        <p:blipFill>
          <a:blip r:embed="rId2"/>
          <a:stretch>
            <a:fillRect/>
          </a:stretch>
        </p:blipFill>
        <p:spPr>
          <a:xfrm>
            <a:off x="4572000" y="765175"/>
            <a:ext cx="3460750" cy="3460750"/>
          </a:xfrm>
          <a:prstGeom prst="rect">
            <a:avLst/>
          </a:prstGeom>
        </p:spPr>
      </p:pic>
      <p:pic>
        <p:nvPicPr>
          <p:cNvPr id="6" name="Picture 5" descr="A close up of a motorcycle&#10;&#10;Description automatically generated">
            <a:extLst>
              <a:ext uri="{FF2B5EF4-FFF2-40B4-BE49-F238E27FC236}">
                <a16:creationId xmlns:a16="http://schemas.microsoft.com/office/drawing/2014/main" id="{1C665295-8E70-45B3-AA5A-7C79FCC5546A}"/>
              </a:ext>
            </a:extLst>
          </p:cNvPr>
          <p:cNvPicPr>
            <a:picLocks noChangeAspect="1"/>
          </p:cNvPicPr>
          <p:nvPr/>
        </p:nvPicPr>
        <p:blipFill>
          <a:blip r:embed="rId3"/>
          <a:stretch>
            <a:fillRect/>
          </a:stretch>
        </p:blipFill>
        <p:spPr>
          <a:xfrm>
            <a:off x="1069856" y="1263650"/>
            <a:ext cx="3502144" cy="2546350"/>
          </a:xfrm>
          <a:prstGeom prst="rect">
            <a:avLst/>
          </a:prstGeom>
        </p:spPr>
      </p:pic>
    </p:spTree>
    <p:extLst>
      <p:ext uri="{BB962C8B-B14F-4D97-AF65-F5344CB8AC3E}">
        <p14:creationId xmlns:p14="http://schemas.microsoft.com/office/powerpoint/2010/main" val="17693501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128545F-FF63-4767-AC34-4EB830D9A94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11</a:t>
            </a:fld>
            <a:endParaRPr lang="en-US" sz="1200" dirty="0">
              <a:solidFill>
                <a:srgbClr val="888888"/>
              </a:solidFill>
            </a:endParaRPr>
          </a:p>
        </p:txBody>
      </p:sp>
      <p:sp>
        <p:nvSpPr>
          <p:cNvPr id="3" name="Text Placeholder 2">
            <a:extLst>
              <a:ext uri="{FF2B5EF4-FFF2-40B4-BE49-F238E27FC236}">
                <a16:creationId xmlns:a16="http://schemas.microsoft.com/office/drawing/2014/main" id="{F3CB58F9-64AA-4DC5-9AB8-5128E130BF0A}"/>
              </a:ext>
            </a:extLst>
          </p:cNvPr>
          <p:cNvSpPr>
            <a:spLocks noGrp="1"/>
          </p:cNvSpPr>
          <p:nvPr>
            <p:ph type="body" sz="quarter" idx="13"/>
          </p:nvPr>
        </p:nvSpPr>
        <p:spPr>
          <a:xfrm>
            <a:off x="0" y="793750"/>
            <a:ext cx="9144000" cy="1630444"/>
          </a:xfrm>
        </p:spPr>
        <p:txBody>
          <a:bodyPr>
            <a:normAutofit fontScale="62500" lnSpcReduction="20000"/>
          </a:bodyPr>
          <a:lstStyle/>
          <a:p>
            <a:r>
              <a:rPr lang="en-US" i="1" dirty="0"/>
              <a:t>“[Machine Learning is the] field of study that gives computers the ability to learn without being explicitly programmed.”</a:t>
            </a:r>
          </a:p>
          <a:p>
            <a:r>
              <a:rPr lang="en-US" dirty="0"/>
              <a:t>—Arthur Samuel, </a:t>
            </a:r>
            <a:r>
              <a:rPr lang="en-US" i="1" dirty="0"/>
              <a:t>1959</a:t>
            </a:r>
            <a:endParaRPr lang="en-US" dirty="0"/>
          </a:p>
        </p:txBody>
      </p:sp>
      <p:sp>
        <p:nvSpPr>
          <p:cNvPr id="5" name="Text Placeholder 2">
            <a:extLst>
              <a:ext uri="{FF2B5EF4-FFF2-40B4-BE49-F238E27FC236}">
                <a16:creationId xmlns:a16="http://schemas.microsoft.com/office/drawing/2014/main" id="{49B072A5-0E3B-4EBF-A6AD-0B6DF14B59B7}"/>
              </a:ext>
            </a:extLst>
          </p:cNvPr>
          <p:cNvSpPr txBox="1">
            <a:spLocks/>
          </p:cNvSpPr>
          <p:nvPr/>
        </p:nvSpPr>
        <p:spPr>
          <a:xfrm>
            <a:off x="0" y="2424194"/>
            <a:ext cx="9144000" cy="2211306"/>
          </a:xfrm>
          <a:prstGeom prst="rect">
            <a:avLst/>
          </a:prstGeom>
          <a:noFill/>
          <a:ln>
            <a:noFill/>
          </a:ln>
        </p:spPr>
        <p:txBody>
          <a:bodyPr lIns="91425" tIns="91425" rIns="91425" bIns="91425" anchor="b" anchorCtr="0">
            <a:normAutofit fontScale="55000" lnSpcReduction="20000"/>
          </a:bodyPr>
          <a:lstStyle>
            <a:defPPr marR="0" lvl="0" algn="l" rtl="0">
              <a:lnSpc>
                <a:spcPct val="100000"/>
              </a:lnSpc>
              <a:spcBef>
                <a:spcPts val="0"/>
              </a:spcBef>
              <a:spcAft>
                <a:spcPts val="0"/>
              </a:spcAft>
            </a:defPPr>
            <a:lvl1pPr marL="304800" marR="0" lvl="0" indent="0" algn="ctr" rtl="0">
              <a:lnSpc>
                <a:spcPct val="100000"/>
              </a:lnSpc>
              <a:spcBef>
                <a:spcPts val="480"/>
              </a:spcBef>
              <a:spcAft>
                <a:spcPts val="0"/>
              </a:spcAft>
              <a:buClr>
                <a:schemeClr val="dk1"/>
              </a:buClr>
              <a:buSzPct val="100000"/>
              <a:buFont typeface="Calibri"/>
              <a:buNone/>
              <a:defRPr sz="4400" b="0" i="0" u="none" strike="noStrike" cap="none">
                <a:solidFill>
                  <a:schemeClr val="dk1"/>
                </a:solidFill>
                <a:latin typeface="Calibri"/>
                <a:ea typeface="Calibri"/>
                <a:cs typeface="Calibri"/>
                <a:sym typeface="Calibri"/>
              </a:defRPr>
            </a:lvl1pPr>
            <a:lvl2pPr marL="711200" marR="0" lvl="1" indent="0" algn="l" rtl="0">
              <a:lnSpc>
                <a:spcPct val="100000"/>
              </a:lnSpc>
              <a:spcBef>
                <a:spcPts val="400"/>
              </a:spcBef>
              <a:spcAft>
                <a:spcPts val="0"/>
              </a:spcAft>
              <a:buClr>
                <a:schemeClr val="dk1"/>
              </a:buClr>
              <a:buSzPct val="100000"/>
              <a:buFont typeface="Calibri"/>
              <a:buNone/>
              <a:defRPr sz="2000" b="0" i="0" u="none" strike="noStrike" cap="none">
                <a:solidFill>
                  <a:schemeClr val="dk1"/>
                </a:solidFill>
                <a:latin typeface="Calibri"/>
                <a:ea typeface="Calibri"/>
                <a:cs typeface="Calibri"/>
                <a:sym typeface="Calibri"/>
              </a:defRPr>
            </a:lvl2pPr>
            <a:lvl3pPr marL="1143000" marR="0" lvl="2" indent="0" algn="l" rtl="0">
              <a:lnSpc>
                <a:spcPct val="100000"/>
              </a:lnSpc>
              <a:spcBef>
                <a:spcPts val="360"/>
              </a:spcBef>
              <a:spcAft>
                <a:spcPts val="0"/>
              </a:spcAft>
              <a:buClr>
                <a:schemeClr val="dk1"/>
              </a:buClr>
              <a:buSzPct val="100000"/>
              <a:buFont typeface="Calibri"/>
              <a:buNone/>
              <a:defRPr sz="1800" b="0" i="0" u="none" strike="noStrike" cap="none">
                <a:solidFill>
                  <a:schemeClr val="dk1"/>
                </a:solidFill>
                <a:latin typeface="Calibri"/>
                <a:ea typeface="Calibri"/>
                <a:cs typeface="Calibri"/>
                <a:sym typeface="Calibri"/>
              </a:defRPr>
            </a:lvl3pPr>
            <a:lvl4pPr marL="1574800" marR="0" lvl="3"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4pPr>
            <a:lvl5pPr marL="2032000" marR="0" lvl="4" indent="0" algn="l" rtl="0">
              <a:lnSpc>
                <a:spcPct val="100000"/>
              </a:lnSpc>
              <a:spcBef>
                <a:spcPts val="320"/>
              </a:spcBef>
              <a:spcAft>
                <a:spcPts val="0"/>
              </a:spcAft>
              <a:buClr>
                <a:schemeClr val="dk1"/>
              </a:buClr>
              <a:buSzPct val="100000"/>
              <a:buFont typeface="Calibri"/>
              <a:buNone/>
              <a:defRPr sz="1600" b="0" i="0" u="none" strike="noStrike" cap="none">
                <a:solidFill>
                  <a:schemeClr val="dk1"/>
                </a:solidFill>
                <a:latin typeface="Calibri"/>
                <a:ea typeface="Calibri"/>
                <a:cs typeface="Calibri"/>
                <a:sym typeface="Calibri"/>
              </a:defRPr>
            </a:lvl5pPr>
            <a:lvl6pPr marL="2514600" marR="0" lvl="5"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Calibri"/>
              <a:buChar char="•"/>
              <a:defRPr sz="2000" b="0" i="0" u="none" strike="noStrike" cap="none">
                <a:solidFill>
                  <a:schemeClr val="dk1"/>
                </a:solidFill>
                <a:latin typeface="Calibri"/>
                <a:ea typeface="Calibri"/>
                <a:cs typeface="Calibri"/>
                <a:sym typeface="Calibri"/>
              </a:defRPr>
            </a:lvl9pPr>
          </a:lstStyle>
          <a:p>
            <a:r>
              <a:rPr lang="en-US" i="1" dirty="0"/>
              <a:t>“A computer program is said to learn from experience E with respect to some task T and some performance measure P, if its performance on T, as measured by P, improves</a:t>
            </a:r>
          </a:p>
          <a:p>
            <a:r>
              <a:rPr lang="en-US" i="1" dirty="0"/>
              <a:t>with experience E.”</a:t>
            </a:r>
          </a:p>
          <a:p>
            <a:r>
              <a:rPr lang="en-US" dirty="0"/>
              <a:t>—Tom Mitchell, </a:t>
            </a:r>
            <a:r>
              <a:rPr lang="en-US" i="1" dirty="0"/>
              <a:t>1997</a:t>
            </a:r>
            <a:endParaRPr lang="en-US" dirty="0"/>
          </a:p>
        </p:txBody>
      </p:sp>
    </p:spTree>
    <p:extLst>
      <p:ext uri="{BB962C8B-B14F-4D97-AF65-F5344CB8AC3E}">
        <p14:creationId xmlns:p14="http://schemas.microsoft.com/office/powerpoint/2010/main" val="3445028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A094F7-9725-4160-9626-61F8BDBFBD75}"/>
              </a:ext>
            </a:extLst>
          </p:cNvPr>
          <p:cNvSpPr>
            <a:spLocks noGrp="1"/>
          </p:cNvSpPr>
          <p:nvPr>
            <p:ph type="body" idx="1"/>
          </p:nvPr>
        </p:nvSpPr>
        <p:spPr/>
        <p:txBody>
          <a:bodyPr/>
          <a:lstStyle/>
          <a:p>
            <a:r>
              <a:rPr lang="en-US" dirty="0"/>
              <a:t>Examples of Spam email flagged by users</a:t>
            </a:r>
          </a:p>
          <a:p>
            <a:pPr lvl="1"/>
            <a:r>
              <a:rPr lang="en-US" dirty="0"/>
              <a:t>These examples are called </a:t>
            </a:r>
            <a:r>
              <a:rPr lang="en-US" b="1" dirty="0"/>
              <a:t>Training Data</a:t>
            </a:r>
          </a:p>
          <a:p>
            <a:r>
              <a:rPr lang="en-US" dirty="0"/>
              <a:t>Task </a:t>
            </a:r>
            <a:r>
              <a:rPr lang="en-US" i="1" dirty="0"/>
              <a:t>T</a:t>
            </a:r>
            <a:r>
              <a:rPr lang="en-US" dirty="0"/>
              <a:t>: Flag new Spam emails</a:t>
            </a:r>
          </a:p>
          <a:p>
            <a:r>
              <a:rPr lang="en-US" dirty="0"/>
              <a:t>Experience </a:t>
            </a:r>
            <a:r>
              <a:rPr lang="en-US" i="1" dirty="0"/>
              <a:t>E</a:t>
            </a:r>
            <a:r>
              <a:rPr lang="en-US" dirty="0"/>
              <a:t>: Flagged training data</a:t>
            </a:r>
          </a:p>
          <a:p>
            <a:r>
              <a:rPr lang="en-US" dirty="0"/>
              <a:t>Performance </a:t>
            </a:r>
            <a:r>
              <a:rPr lang="en-US" i="1" dirty="0"/>
              <a:t>P</a:t>
            </a:r>
            <a:r>
              <a:rPr lang="en-US" dirty="0"/>
              <a:t>: Measure of how well our model works</a:t>
            </a:r>
          </a:p>
          <a:p>
            <a:pPr lvl="1"/>
            <a:r>
              <a:rPr lang="en-US" dirty="0"/>
              <a:t>Ratio of correct predictions to all emails seen (called </a:t>
            </a:r>
            <a:r>
              <a:rPr lang="en-US" b="1" dirty="0"/>
              <a:t>Accuracy</a:t>
            </a:r>
            <a:r>
              <a:rPr lang="en-US" dirty="0"/>
              <a:t>)</a:t>
            </a:r>
          </a:p>
        </p:txBody>
      </p:sp>
      <p:sp>
        <p:nvSpPr>
          <p:cNvPr id="3" name="Text Placeholder 2">
            <a:extLst>
              <a:ext uri="{FF2B5EF4-FFF2-40B4-BE49-F238E27FC236}">
                <a16:creationId xmlns:a16="http://schemas.microsoft.com/office/drawing/2014/main" id="{2EA6E501-21DA-4280-9BAB-DF3C469C1CB0}"/>
              </a:ext>
            </a:extLst>
          </p:cNvPr>
          <p:cNvSpPr>
            <a:spLocks noGrp="1"/>
          </p:cNvSpPr>
          <p:nvPr>
            <p:ph type="body" idx="2"/>
          </p:nvPr>
        </p:nvSpPr>
        <p:spPr/>
        <p:txBody>
          <a:bodyPr/>
          <a:lstStyle/>
          <a:p>
            <a:r>
              <a:rPr lang="en-US" dirty="0"/>
              <a:t>Spam Detection: What is ML? </a:t>
            </a:r>
          </a:p>
        </p:txBody>
      </p:sp>
      <p:sp>
        <p:nvSpPr>
          <p:cNvPr id="4" name="Slide Number Placeholder 3">
            <a:extLst>
              <a:ext uri="{FF2B5EF4-FFF2-40B4-BE49-F238E27FC236}">
                <a16:creationId xmlns:a16="http://schemas.microsoft.com/office/drawing/2014/main" id="{9359EAD2-7ED2-4FF3-8F4F-BC2A021CDE3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12</a:t>
            </a:fld>
            <a:endParaRPr lang="en-US" sz="1200" dirty="0">
              <a:solidFill>
                <a:srgbClr val="888888"/>
              </a:solidFill>
            </a:endParaRPr>
          </a:p>
        </p:txBody>
      </p:sp>
    </p:spTree>
    <p:extLst>
      <p:ext uri="{BB962C8B-B14F-4D97-AF65-F5344CB8AC3E}">
        <p14:creationId xmlns:p14="http://schemas.microsoft.com/office/powerpoint/2010/main" val="1004092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129A2-D258-48CF-AF70-6EC6AC30C534}"/>
              </a:ext>
            </a:extLst>
          </p:cNvPr>
          <p:cNvSpPr>
            <a:spLocks noGrp="1"/>
          </p:cNvSpPr>
          <p:nvPr>
            <p:ph type="body" idx="1"/>
          </p:nvPr>
        </p:nvSpPr>
        <p:spPr/>
        <p:txBody>
          <a:bodyPr/>
          <a:lstStyle/>
          <a:p>
            <a:pPr marL="57150" indent="0">
              <a:buNone/>
            </a:pPr>
            <a:r>
              <a:rPr lang="en-US" b="1" dirty="0"/>
              <a:t>Traditional Programming</a:t>
            </a:r>
          </a:p>
          <a:p>
            <a:pPr marL="571500" indent="-285750">
              <a:buFont typeface="+mj-lt"/>
              <a:buAutoNum type="arabicPeriod"/>
            </a:pPr>
            <a:r>
              <a:rPr lang="en-US" dirty="0"/>
              <a:t>Observe commonly occurring words and phrases</a:t>
            </a:r>
          </a:p>
          <a:p>
            <a:pPr marL="571500" indent="-285750">
              <a:buFont typeface="+mj-lt"/>
              <a:buAutoNum type="arabicPeriod"/>
            </a:pPr>
            <a:r>
              <a:rPr lang="en-US" dirty="0"/>
              <a:t>Write program – long list of complex rules</a:t>
            </a:r>
          </a:p>
          <a:p>
            <a:endParaRPr lang="en-US" dirty="0"/>
          </a:p>
        </p:txBody>
      </p:sp>
      <p:sp>
        <p:nvSpPr>
          <p:cNvPr id="3" name="Text Placeholder 2">
            <a:extLst>
              <a:ext uri="{FF2B5EF4-FFF2-40B4-BE49-F238E27FC236}">
                <a16:creationId xmlns:a16="http://schemas.microsoft.com/office/drawing/2014/main" id="{7EA5D8B2-82F7-4489-8833-6CFC46AB8908}"/>
              </a:ext>
            </a:extLst>
          </p:cNvPr>
          <p:cNvSpPr>
            <a:spLocks noGrp="1"/>
          </p:cNvSpPr>
          <p:nvPr>
            <p:ph type="body" idx="2"/>
          </p:nvPr>
        </p:nvSpPr>
        <p:spPr/>
        <p:txBody>
          <a:bodyPr/>
          <a:lstStyle/>
          <a:p>
            <a:r>
              <a:rPr lang="en-US" dirty="0"/>
              <a:t>Spam Detection: Why Use ML?</a:t>
            </a:r>
          </a:p>
        </p:txBody>
      </p:sp>
      <p:sp>
        <p:nvSpPr>
          <p:cNvPr id="4" name="Slide Number Placeholder 3">
            <a:extLst>
              <a:ext uri="{FF2B5EF4-FFF2-40B4-BE49-F238E27FC236}">
                <a16:creationId xmlns:a16="http://schemas.microsoft.com/office/drawing/2014/main" id="{9B7A765A-935D-4CA8-9E69-74C9C4AB3FC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13</a:t>
            </a:fld>
            <a:endParaRPr lang="en-US" sz="1200" dirty="0">
              <a:solidFill>
                <a:srgbClr val="888888"/>
              </a:solidFill>
            </a:endParaRPr>
          </a:p>
        </p:txBody>
      </p:sp>
      <p:sp>
        <p:nvSpPr>
          <p:cNvPr id="5" name="Text Placeholder 4">
            <a:extLst>
              <a:ext uri="{FF2B5EF4-FFF2-40B4-BE49-F238E27FC236}">
                <a16:creationId xmlns:a16="http://schemas.microsoft.com/office/drawing/2014/main" id="{6D814D5F-1A2F-4EFE-AC7F-A3F5F4E1936A}"/>
              </a:ext>
            </a:extLst>
          </p:cNvPr>
          <p:cNvSpPr>
            <a:spLocks noGrp="1"/>
          </p:cNvSpPr>
          <p:nvPr>
            <p:ph type="body" idx="13"/>
          </p:nvPr>
        </p:nvSpPr>
        <p:spPr/>
        <p:txBody>
          <a:bodyPr/>
          <a:lstStyle/>
          <a:p>
            <a:pPr marL="57150" indent="-1588">
              <a:buNone/>
            </a:pPr>
            <a:r>
              <a:rPr lang="en-US" b="1" dirty="0"/>
              <a:t>Machine Learning</a:t>
            </a:r>
          </a:p>
          <a:p>
            <a:pPr marL="571500" indent="-285750">
              <a:buFont typeface="+mj-lt"/>
              <a:buAutoNum type="arabicPeriod"/>
            </a:pPr>
            <a:r>
              <a:rPr lang="en-US" dirty="0"/>
              <a:t>Automatically learns commonly occurring words and phrases</a:t>
            </a:r>
          </a:p>
          <a:p>
            <a:pPr marL="571500" indent="-285750">
              <a:buFont typeface="+mj-lt"/>
              <a:buAutoNum type="arabicPeriod"/>
            </a:pPr>
            <a:r>
              <a:rPr lang="en-US" dirty="0"/>
              <a:t>Automatically adapting to change</a:t>
            </a:r>
          </a:p>
        </p:txBody>
      </p:sp>
      <p:pic>
        <p:nvPicPr>
          <p:cNvPr id="7" name="Picture 6">
            <a:extLst>
              <a:ext uri="{FF2B5EF4-FFF2-40B4-BE49-F238E27FC236}">
                <a16:creationId xmlns:a16="http://schemas.microsoft.com/office/drawing/2014/main" id="{A77D3F17-845B-4D2C-BBA0-8B6B4C0BE1EE}"/>
              </a:ext>
            </a:extLst>
          </p:cNvPr>
          <p:cNvPicPr>
            <a:picLocks noChangeAspect="1"/>
          </p:cNvPicPr>
          <p:nvPr/>
        </p:nvPicPr>
        <p:blipFill>
          <a:blip r:embed="rId2"/>
          <a:stretch>
            <a:fillRect/>
          </a:stretch>
        </p:blipFill>
        <p:spPr>
          <a:xfrm>
            <a:off x="400050" y="2973456"/>
            <a:ext cx="3771900" cy="1630682"/>
          </a:xfrm>
          <a:prstGeom prst="rect">
            <a:avLst/>
          </a:prstGeom>
        </p:spPr>
      </p:pic>
      <p:pic>
        <p:nvPicPr>
          <p:cNvPr id="9" name="Picture 8">
            <a:extLst>
              <a:ext uri="{FF2B5EF4-FFF2-40B4-BE49-F238E27FC236}">
                <a16:creationId xmlns:a16="http://schemas.microsoft.com/office/drawing/2014/main" id="{46AA915E-B625-426E-AB43-EC21A33977FA}"/>
              </a:ext>
            </a:extLst>
          </p:cNvPr>
          <p:cNvPicPr>
            <a:picLocks noChangeAspect="1"/>
          </p:cNvPicPr>
          <p:nvPr/>
        </p:nvPicPr>
        <p:blipFill>
          <a:blip r:embed="rId3"/>
          <a:stretch>
            <a:fillRect/>
          </a:stretch>
        </p:blipFill>
        <p:spPr>
          <a:xfrm>
            <a:off x="5009923" y="2973456"/>
            <a:ext cx="3696154" cy="1651000"/>
          </a:xfrm>
          <a:prstGeom prst="rect">
            <a:avLst/>
          </a:prstGeom>
        </p:spPr>
      </p:pic>
    </p:spTree>
    <p:extLst>
      <p:ext uri="{BB962C8B-B14F-4D97-AF65-F5344CB8AC3E}">
        <p14:creationId xmlns:p14="http://schemas.microsoft.com/office/powerpoint/2010/main" val="3708415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C89A6A-8EC9-4845-96CF-F0E13D02985C}"/>
              </a:ext>
            </a:extLst>
          </p:cNvPr>
          <p:cNvSpPr>
            <a:spLocks noGrp="1"/>
          </p:cNvSpPr>
          <p:nvPr>
            <p:ph type="body" idx="1"/>
          </p:nvPr>
        </p:nvSpPr>
        <p:spPr/>
        <p:txBody>
          <a:bodyPr/>
          <a:lstStyle/>
          <a:p>
            <a:r>
              <a:rPr lang="en-US" dirty="0"/>
              <a:t>ML can aid humans, themselves, in learning</a:t>
            </a:r>
          </a:p>
          <a:p>
            <a:pPr lvl="1"/>
            <a:r>
              <a:rPr lang="en-US" dirty="0"/>
              <a:t>Looking “under-the-hood” of an ML Spam detection algorithm to see what words/phrases it finds most important in detection</a:t>
            </a:r>
          </a:p>
          <a:p>
            <a:r>
              <a:rPr lang="en-US" b="1" dirty="0"/>
              <a:t>Data Mining: </a:t>
            </a:r>
            <a:r>
              <a:rPr lang="en-US" dirty="0"/>
              <a:t>Applying ML to large amounts of data to discover hidden patterns</a:t>
            </a:r>
          </a:p>
          <a:p>
            <a:pPr lvl="1"/>
            <a:endParaRPr lang="en-US" dirty="0"/>
          </a:p>
          <a:p>
            <a:pPr lvl="1"/>
            <a:endParaRPr lang="en-US" dirty="0"/>
          </a:p>
          <a:p>
            <a:pPr lvl="1"/>
            <a:endParaRPr lang="en-US" dirty="0"/>
          </a:p>
          <a:p>
            <a:pPr lvl="1"/>
            <a:endParaRPr lang="en-US" dirty="0"/>
          </a:p>
          <a:p>
            <a:pPr marL="684212" lvl="1" indent="0">
              <a:buNone/>
            </a:pPr>
            <a:endParaRPr lang="en-US" dirty="0"/>
          </a:p>
          <a:p>
            <a:pPr lvl="1"/>
            <a:endParaRPr lang="en-US" dirty="0"/>
          </a:p>
        </p:txBody>
      </p:sp>
      <p:sp>
        <p:nvSpPr>
          <p:cNvPr id="3" name="Text Placeholder 2">
            <a:extLst>
              <a:ext uri="{FF2B5EF4-FFF2-40B4-BE49-F238E27FC236}">
                <a16:creationId xmlns:a16="http://schemas.microsoft.com/office/drawing/2014/main" id="{AEDA4192-81D7-41A8-88E6-E085EC23530E}"/>
              </a:ext>
            </a:extLst>
          </p:cNvPr>
          <p:cNvSpPr>
            <a:spLocks noGrp="1"/>
          </p:cNvSpPr>
          <p:nvPr>
            <p:ph type="body" idx="2"/>
          </p:nvPr>
        </p:nvSpPr>
        <p:spPr/>
        <p:txBody>
          <a:bodyPr/>
          <a:lstStyle/>
          <a:p>
            <a:r>
              <a:rPr lang="en-US" dirty="0"/>
              <a:t>More ML Use Benefits…</a:t>
            </a:r>
          </a:p>
        </p:txBody>
      </p:sp>
      <p:sp>
        <p:nvSpPr>
          <p:cNvPr id="4" name="Slide Number Placeholder 3">
            <a:extLst>
              <a:ext uri="{FF2B5EF4-FFF2-40B4-BE49-F238E27FC236}">
                <a16:creationId xmlns:a16="http://schemas.microsoft.com/office/drawing/2014/main" id="{08CEB345-58D8-483D-B82F-9C258BA3E04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14</a:t>
            </a:fld>
            <a:endParaRPr lang="en-US" sz="1200" dirty="0">
              <a:solidFill>
                <a:srgbClr val="888888"/>
              </a:solidFill>
            </a:endParaRPr>
          </a:p>
        </p:txBody>
      </p:sp>
      <p:pic>
        <p:nvPicPr>
          <p:cNvPr id="6" name="Picture 5" descr="A close up of a map&#10;&#10;Description automatically generated">
            <a:extLst>
              <a:ext uri="{FF2B5EF4-FFF2-40B4-BE49-F238E27FC236}">
                <a16:creationId xmlns:a16="http://schemas.microsoft.com/office/drawing/2014/main" id="{2D18EA47-7F3E-4FDD-AEBF-4E725700F519}"/>
              </a:ext>
            </a:extLst>
          </p:cNvPr>
          <p:cNvPicPr>
            <a:picLocks noChangeAspect="1"/>
          </p:cNvPicPr>
          <p:nvPr/>
        </p:nvPicPr>
        <p:blipFill>
          <a:blip r:embed="rId2"/>
          <a:stretch>
            <a:fillRect/>
          </a:stretch>
        </p:blipFill>
        <p:spPr>
          <a:xfrm>
            <a:off x="2351149" y="2647950"/>
            <a:ext cx="4441702" cy="1930400"/>
          </a:xfrm>
          <a:prstGeom prst="rect">
            <a:avLst/>
          </a:prstGeom>
        </p:spPr>
      </p:pic>
    </p:spTree>
    <p:extLst>
      <p:ext uri="{BB962C8B-B14F-4D97-AF65-F5344CB8AC3E}">
        <p14:creationId xmlns:p14="http://schemas.microsoft.com/office/powerpoint/2010/main" val="2388966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B705F2-07E8-403B-957F-9E7E788929F5}"/>
              </a:ext>
            </a:extLst>
          </p:cNvPr>
          <p:cNvSpPr>
            <a:spLocks noGrp="1"/>
          </p:cNvSpPr>
          <p:nvPr>
            <p:ph type="body" idx="1"/>
          </p:nvPr>
        </p:nvSpPr>
        <p:spPr/>
        <p:txBody>
          <a:bodyPr>
            <a:normAutofit fontScale="92500" lnSpcReduction="20000"/>
          </a:bodyPr>
          <a:lstStyle/>
          <a:p>
            <a:r>
              <a:rPr lang="en-US" dirty="0"/>
              <a:t>ML systems can be broadly categorized based on three aspects of how they </a:t>
            </a:r>
            <a:r>
              <a:rPr lang="en-US" b="1" dirty="0"/>
              <a:t>learn</a:t>
            </a:r>
            <a:endParaRPr lang="en-US" dirty="0"/>
          </a:p>
          <a:p>
            <a:pPr lvl="1"/>
            <a:r>
              <a:rPr lang="en-US" dirty="0"/>
              <a:t>Can they be </a:t>
            </a:r>
            <a:r>
              <a:rPr lang="en-US" b="1" dirty="0"/>
              <a:t>trained </a:t>
            </a:r>
            <a:r>
              <a:rPr lang="en-US" dirty="0"/>
              <a:t>with or without human supervision?</a:t>
            </a:r>
          </a:p>
          <a:p>
            <a:pPr lvl="2"/>
            <a:r>
              <a:rPr lang="en-US" b="1" dirty="0">
                <a:latin typeface="Calibri" panose="020F0502020204030204" pitchFamily="34" charset="0"/>
                <a:cs typeface="Calibri" panose="020F0502020204030204" pitchFamily="34" charset="0"/>
              </a:rPr>
              <a:t>Supervised</a:t>
            </a:r>
          </a:p>
          <a:p>
            <a:pPr lvl="2"/>
            <a:r>
              <a:rPr lang="en-US" b="1" dirty="0">
                <a:latin typeface="Calibri" panose="020F0502020204030204" pitchFamily="34" charset="0"/>
                <a:cs typeface="Calibri" panose="020F0502020204030204" pitchFamily="34" charset="0"/>
              </a:rPr>
              <a:t>Unsupervised </a:t>
            </a:r>
          </a:p>
          <a:p>
            <a:pPr lvl="2"/>
            <a:r>
              <a:rPr lang="en-US" b="1" dirty="0">
                <a:latin typeface="Calibri" panose="020F0502020204030204" pitchFamily="34" charset="0"/>
                <a:cs typeface="Calibri" panose="020F0502020204030204" pitchFamily="34" charset="0"/>
              </a:rPr>
              <a:t>Semi-supervised</a:t>
            </a:r>
          </a:p>
          <a:p>
            <a:pPr lvl="2"/>
            <a:r>
              <a:rPr lang="en-US" b="1" dirty="0">
                <a:latin typeface="Calibri" panose="020F0502020204030204" pitchFamily="34" charset="0"/>
                <a:cs typeface="Calibri" panose="020F0502020204030204" pitchFamily="34" charset="0"/>
              </a:rPr>
              <a:t>Reinforcement </a:t>
            </a:r>
          </a:p>
          <a:p>
            <a:pPr lvl="1"/>
            <a:r>
              <a:rPr lang="en-US" dirty="0"/>
              <a:t>Can they learn incrementally in real-time?</a:t>
            </a:r>
          </a:p>
          <a:p>
            <a:pPr lvl="2"/>
            <a:r>
              <a:rPr lang="en-US" b="1" dirty="0">
                <a:latin typeface="Calibri" panose="020F0502020204030204" pitchFamily="34" charset="0"/>
                <a:cs typeface="Calibri" panose="020F0502020204030204" pitchFamily="34" charset="0"/>
              </a:rPr>
              <a:t>Online </a:t>
            </a:r>
          </a:p>
          <a:p>
            <a:pPr lvl="2"/>
            <a:r>
              <a:rPr lang="en-US" b="1" dirty="0">
                <a:latin typeface="Calibri" panose="020F0502020204030204" pitchFamily="34" charset="0"/>
                <a:cs typeface="Calibri" panose="020F0502020204030204" pitchFamily="34" charset="0"/>
              </a:rPr>
              <a:t>Batch</a:t>
            </a:r>
          </a:p>
          <a:p>
            <a:pPr lvl="1"/>
            <a:r>
              <a:rPr lang="en-US" dirty="0"/>
              <a:t>Do they learn by comparing new data </a:t>
            </a:r>
            <a:r>
              <a:rPr lang="en-US" b="1" dirty="0"/>
              <a:t>observations</a:t>
            </a:r>
            <a:r>
              <a:rPr lang="en-US" dirty="0"/>
              <a:t> to old ones or do they build predictive </a:t>
            </a:r>
            <a:r>
              <a:rPr lang="en-US" b="1" dirty="0"/>
              <a:t>models</a:t>
            </a:r>
            <a:r>
              <a:rPr lang="en-US" dirty="0"/>
              <a:t>?</a:t>
            </a:r>
          </a:p>
          <a:p>
            <a:pPr lvl="2"/>
            <a:r>
              <a:rPr lang="en-US" b="1" dirty="0">
                <a:latin typeface="Calibri" panose="020F0502020204030204" pitchFamily="34" charset="0"/>
                <a:cs typeface="Calibri" panose="020F0502020204030204" pitchFamily="34" charset="0"/>
              </a:rPr>
              <a:t>Instance-based</a:t>
            </a:r>
          </a:p>
          <a:p>
            <a:pPr lvl="2"/>
            <a:r>
              <a:rPr lang="en-US" b="1" dirty="0">
                <a:latin typeface="Calibri" panose="020F0502020204030204" pitchFamily="34" charset="0"/>
                <a:cs typeface="Calibri" panose="020F0502020204030204" pitchFamily="34" charset="0"/>
              </a:rPr>
              <a:t>Model-based</a:t>
            </a:r>
          </a:p>
          <a:p>
            <a:pPr lvl="2"/>
            <a:endParaRPr lang="en-US" dirty="0"/>
          </a:p>
        </p:txBody>
      </p:sp>
      <p:sp>
        <p:nvSpPr>
          <p:cNvPr id="3" name="Text Placeholder 2">
            <a:extLst>
              <a:ext uri="{FF2B5EF4-FFF2-40B4-BE49-F238E27FC236}">
                <a16:creationId xmlns:a16="http://schemas.microsoft.com/office/drawing/2014/main" id="{6C3360BA-78CE-461B-8AAA-2DB8AC8D8E06}"/>
              </a:ext>
            </a:extLst>
          </p:cNvPr>
          <p:cNvSpPr>
            <a:spLocks noGrp="1"/>
          </p:cNvSpPr>
          <p:nvPr>
            <p:ph type="body" idx="2"/>
          </p:nvPr>
        </p:nvSpPr>
        <p:spPr/>
        <p:txBody>
          <a:bodyPr/>
          <a:lstStyle/>
          <a:p>
            <a:r>
              <a:rPr lang="en-US" dirty="0"/>
              <a:t>Types of ML Systems</a:t>
            </a:r>
          </a:p>
        </p:txBody>
      </p:sp>
      <p:sp>
        <p:nvSpPr>
          <p:cNvPr id="4" name="Slide Number Placeholder 3">
            <a:extLst>
              <a:ext uri="{FF2B5EF4-FFF2-40B4-BE49-F238E27FC236}">
                <a16:creationId xmlns:a16="http://schemas.microsoft.com/office/drawing/2014/main" id="{365C14D4-0C6A-44D7-9E8F-3A6F8A2525F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15</a:t>
            </a:fld>
            <a:endParaRPr lang="en-US" sz="1200" dirty="0">
              <a:solidFill>
                <a:srgbClr val="888888"/>
              </a:solidFill>
            </a:endParaRPr>
          </a:p>
        </p:txBody>
      </p:sp>
    </p:spTree>
    <p:extLst>
      <p:ext uri="{BB962C8B-B14F-4D97-AF65-F5344CB8AC3E}">
        <p14:creationId xmlns:p14="http://schemas.microsoft.com/office/powerpoint/2010/main" val="2209063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F57F2-7250-4088-8210-1F47899D8C60}"/>
              </a:ext>
            </a:extLst>
          </p:cNvPr>
          <p:cNvSpPr>
            <a:spLocks noGrp="1"/>
          </p:cNvSpPr>
          <p:nvPr>
            <p:ph type="body" idx="1"/>
          </p:nvPr>
        </p:nvSpPr>
        <p:spPr/>
        <p:txBody>
          <a:bodyPr>
            <a:normAutofit/>
          </a:bodyPr>
          <a:lstStyle/>
          <a:p>
            <a:r>
              <a:rPr lang="en-US" dirty="0"/>
              <a:t>ML algorithm is trained with data including the desired solution, or </a:t>
            </a:r>
            <a:r>
              <a:rPr lang="en-US" b="1" dirty="0"/>
              <a:t>label</a:t>
            </a:r>
          </a:p>
          <a:p>
            <a:pPr lvl="1"/>
            <a:r>
              <a:rPr lang="en-US" dirty="0"/>
              <a:t>Example: Predicting the </a:t>
            </a:r>
            <a:r>
              <a:rPr lang="en-US" b="1" dirty="0"/>
              <a:t>class</a:t>
            </a:r>
            <a:r>
              <a:rPr lang="en-US" dirty="0"/>
              <a:t> of an email as Spam/Ham (</a:t>
            </a:r>
            <a:r>
              <a:rPr lang="en-US" b="1" dirty="0"/>
              <a:t>Classification</a:t>
            </a:r>
            <a:r>
              <a:rPr lang="en-US" dirty="0"/>
              <a:t>)</a:t>
            </a:r>
          </a:p>
          <a:p>
            <a:pPr lvl="1"/>
            <a:r>
              <a:rPr lang="en-US" dirty="0"/>
              <a:t>Example: Predict the price of a car based on mileage, brand, etc. (</a:t>
            </a:r>
            <a:r>
              <a:rPr lang="en-US" b="1" dirty="0"/>
              <a:t>Regression</a:t>
            </a:r>
            <a:r>
              <a:rPr lang="en-US" dirty="0"/>
              <a:t>)</a:t>
            </a:r>
          </a:p>
          <a:p>
            <a:r>
              <a:rPr lang="en-US" dirty="0"/>
              <a:t>Predicting labels given </a:t>
            </a:r>
            <a:r>
              <a:rPr lang="en-US" b="1" dirty="0"/>
              <a:t>Features</a:t>
            </a:r>
            <a:r>
              <a:rPr lang="en-US" dirty="0"/>
              <a:t> or </a:t>
            </a:r>
            <a:r>
              <a:rPr lang="en-US" b="1" dirty="0"/>
              <a:t>Predictors</a:t>
            </a:r>
            <a:endParaRPr lang="en-US" dirty="0"/>
          </a:p>
        </p:txBody>
      </p:sp>
      <p:sp>
        <p:nvSpPr>
          <p:cNvPr id="3" name="Text Placeholder 2">
            <a:extLst>
              <a:ext uri="{FF2B5EF4-FFF2-40B4-BE49-F238E27FC236}">
                <a16:creationId xmlns:a16="http://schemas.microsoft.com/office/drawing/2014/main" id="{5A1EBF5A-2767-439A-A42C-A22C311DADA5}"/>
              </a:ext>
            </a:extLst>
          </p:cNvPr>
          <p:cNvSpPr>
            <a:spLocks noGrp="1"/>
          </p:cNvSpPr>
          <p:nvPr>
            <p:ph type="body" idx="2"/>
          </p:nvPr>
        </p:nvSpPr>
        <p:spPr/>
        <p:txBody>
          <a:bodyPr/>
          <a:lstStyle/>
          <a:p>
            <a:r>
              <a:rPr lang="en-US" dirty="0"/>
              <a:t>Supervised Learning</a:t>
            </a:r>
          </a:p>
        </p:txBody>
      </p:sp>
      <p:sp>
        <p:nvSpPr>
          <p:cNvPr id="4" name="Slide Number Placeholder 3">
            <a:extLst>
              <a:ext uri="{FF2B5EF4-FFF2-40B4-BE49-F238E27FC236}">
                <a16:creationId xmlns:a16="http://schemas.microsoft.com/office/drawing/2014/main" id="{3F3FBC8C-FBEE-4141-A209-ACA1DBECB53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16</a:t>
            </a:fld>
            <a:endParaRPr lang="en-US" sz="1200" dirty="0">
              <a:solidFill>
                <a:srgbClr val="888888"/>
              </a:solidFill>
            </a:endParaRPr>
          </a:p>
        </p:txBody>
      </p:sp>
      <p:pic>
        <p:nvPicPr>
          <p:cNvPr id="7" name="Picture 6">
            <a:extLst>
              <a:ext uri="{FF2B5EF4-FFF2-40B4-BE49-F238E27FC236}">
                <a16:creationId xmlns:a16="http://schemas.microsoft.com/office/drawing/2014/main" id="{21CF3ABB-D2C4-43C4-B77D-2C57F8488C38}"/>
              </a:ext>
            </a:extLst>
          </p:cNvPr>
          <p:cNvPicPr>
            <a:picLocks noChangeAspect="1"/>
          </p:cNvPicPr>
          <p:nvPr/>
        </p:nvPicPr>
        <p:blipFill>
          <a:blip r:embed="rId2"/>
          <a:stretch>
            <a:fillRect/>
          </a:stretch>
        </p:blipFill>
        <p:spPr>
          <a:xfrm>
            <a:off x="4533332" y="1800225"/>
            <a:ext cx="4610668" cy="1543050"/>
          </a:xfrm>
          <a:prstGeom prst="rect">
            <a:avLst/>
          </a:prstGeom>
        </p:spPr>
      </p:pic>
    </p:spTree>
    <p:extLst>
      <p:ext uri="{BB962C8B-B14F-4D97-AF65-F5344CB8AC3E}">
        <p14:creationId xmlns:p14="http://schemas.microsoft.com/office/powerpoint/2010/main" val="3904734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F57F2-7250-4088-8210-1F47899D8C60}"/>
              </a:ext>
            </a:extLst>
          </p:cNvPr>
          <p:cNvSpPr>
            <a:spLocks noGrp="1"/>
          </p:cNvSpPr>
          <p:nvPr>
            <p:ph type="body" idx="1"/>
          </p:nvPr>
        </p:nvSpPr>
        <p:spPr>
          <a:xfrm>
            <a:off x="4572000" y="590550"/>
            <a:ext cx="4572000" cy="4200600"/>
          </a:xfrm>
        </p:spPr>
        <p:txBody>
          <a:bodyPr/>
          <a:lstStyle/>
          <a:p>
            <a:r>
              <a:rPr lang="en-US" dirty="0"/>
              <a:t>ML algorithm is trained with unlabeled data to find patterns between observations</a:t>
            </a:r>
            <a:endParaRPr lang="en-US" b="1" dirty="0"/>
          </a:p>
          <a:p>
            <a:pPr lvl="1"/>
            <a:r>
              <a:rPr lang="en-US" dirty="0"/>
              <a:t>Example: Market segmentation via </a:t>
            </a:r>
            <a:r>
              <a:rPr lang="en-US" b="1" dirty="0"/>
              <a:t>Clustering</a:t>
            </a:r>
            <a:endParaRPr lang="en-US" dirty="0"/>
          </a:p>
          <a:p>
            <a:pPr lvl="1"/>
            <a:r>
              <a:rPr lang="en-US" dirty="0"/>
              <a:t>Example: Feature extraction via </a:t>
            </a:r>
            <a:r>
              <a:rPr lang="en-US" b="1" dirty="0"/>
              <a:t>Dimensionality Reduction</a:t>
            </a:r>
            <a:endParaRPr lang="en-US" dirty="0"/>
          </a:p>
          <a:p>
            <a:pPr lvl="1"/>
            <a:r>
              <a:rPr lang="en-US" dirty="0"/>
              <a:t>Example: Fraud detection via </a:t>
            </a:r>
            <a:r>
              <a:rPr lang="en-US" b="1" dirty="0"/>
              <a:t>Anomaly Detection</a:t>
            </a:r>
            <a:endParaRPr lang="en-US" dirty="0"/>
          </a:p>
        </p:txBody>
      </p:sp>
      <p:sp>
        <p:nvSpPr>
          <p:cNvPr id="3" name="Text Placeholder 2">
            <a:extLst>
              <a:ext uri="{FF2B5EF4-FFF2-40B4-BE49-F238E27FC236}">
                <a16:creationId xmlns:a16="http://schemas.microsoft.com/office/drawing/2014/main" id="{5A1EBF5A-2767-439A-A42C-A22C311DADA5}"/>
              </a:ext>
            </a:extLst>
          </p:cNvPr>
          <p:cNvSpPr>
            <a:spLocks noGrp="1"/>
          </p:cNvSpPr>
          <p:nvPr>
            <p:ph type="body" idx="2"/>
          </p:nvPr>
        </p:nvSpPr>
        <p:spPr/>
        <p:txBody>
          <a:bodyPr/>
          <a:lstStyle/>
          <a:p>
            <a:r>
              <a:rPr lang="en-US" dirty="0"/>
              <a:t>Unsupervised Learning</a:t>
            </a:r>
          </a:p>
        </p:txBody>
      </p:sp>
      <p:sp>
        <p:nvSpPr>
          <p:cNvPr id="4" name="Slide Number Placeholder 3">
            <a:extLst>
              <a:ext uri="{FF2B5EF4-FFF2-40B4-BE49-F238E27FC236}">
                <a16:creationId xmlns:a16="http://schemas.microsoft.com/office/drawing/2014/main" id="{3F3FBC8C-FBEE-4141-A209-ACA1DBECB53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17</a:t>
            </a:fld>
            <a:endParaRPr lang="en-US" sz="1200" dirty="0">
              <a:solidFill>
                <a:srgbClr val="888888"/>
              </a:solidFill>
            </a:endParaRPr>
          </a:p>
        </p:txBody>
      </p:sp>
      <p:pic>
        <p:nvPicPr>
          <p:cNvPr id="9" name="Picture 8" descr="A picture containing object&#10;&#10;Description automatically generated">
            <a:extLst>
              <a:ext uri="{FF2B5EF4-FFF2-40B4-BE49-F238E27FC236}">
                <a16:creationId xmlns:a16="http://schemas.microsoft.com/office/drawing/2014/main" id="{FA1ADE0E-0C7D-4D22-A482-41FE50E64B8A}"/>
              </a:ext>
            </a:extLst>
          </p:cNvPr>
          <p:cNvPicPr>
            <a:picLocks noChangeAspect="1"/>
          </p:cNvPicPr>
          <p:nvPr/>
        </p:nvPicPr>
        <p:blipFill>
          <a:blip r:embed="rId2"/>
          <a:stretch>
            <a:fillRect/>
          </a:stretch>
        </p:blipFill>
        <p:spPr>
          <a:xfrm>
            <a:off x="494129" y="754006"/>
            <a:ext cx="3719096" cy="1145482"/>
          </a:xfrm>
          <a:prstGeom prst="rect">
            <a:avLst/>
          </a:prstGeom>
        </p:spPr>
      </p:pic>
      <p:pic>
        <p:nvPicPr>
          <p:cNvPr id="11" name="Picture 10" descr="A picture containing object&#10;&#10;Description automatically generated">
            <a:extLst>
              <a:ext uri="{FF2B5EF4-FFF2-40B4-BE49-F238E27FC236}">
                <a16:creationId xmlns:a16="http://schemas.microsoft.com/office/drawing/2014/main" id="{13651DCB-9FAA-418A-9CF8-4025C3855EE3}"/>
              </a:ext>
            </a:extLst>
          </p:cNvPr>
          <p:cNvPicPr>
            <a:picLocks noChangeAspect="1"/>
          </p:cNvPicPr>
          <p:nvPr/>
        </p:nvPicPr>
        <p:blipFill>
          <a:blip r:embed="rId3"/>
          <a:stretch>
            <a:fillRect/>
          </a:stretch>
        </p:blipFill>
        <p:spPr>
          <a:xfrm>
            <a:off x="495453" y="2032176"/>
            <a:ext cx="3716448" cy="1174398"/>
          </a:xfrm>
          <a:prstGeom prst="rect">
            <a:avLst/>
          </a:prstGeom>
        </p:spPr>
      </p:pic>
      <p:pic>
        <p:nvPicPr>
          <p:cNvPr id="13" name="Picture 12" descr="A close up of a map&#10;&#10;Description automatically generated">
            <a:extLst>
              <a:ext uri="{FF2B5EF4-FFF2-40B4-BE49-F238E27FC236}">
                <a16:creationId xmlns:a16="http://schemas.microsoft.com/office/drawing/2014/main" id="{F18DEECF-A9CD-45C8-9F50-1F267CE4B1B1}"/>
              </a:ext>
            </a:extLst>
          </p:cNvPr>
          <p:cNvPicPr>
            <a:picLocks noChangeAspect="1"/>
          </p:cNvPicPr>
          <p:nvPr/>
        </p:nvPicPr>
        <p:blipFill>
          <a:blip r:embed="rId4"/>
          <a:stretch>
            <a:fillRect/>
          </a:stretch>
        </p:blipFill>
        <p:spPr>
          <a:xfrm>
            <a:off x="494128" y="3339262"/>
            <a:ext cx="3716449" cy="1328826"/>
          </a:xfrm>
          <a:prstGeom prst="rect">
            <a:avLst/>
          </a:prstGeom>
        </p:spPr>
      </p:pic>
      <p:pic>
        <p:nvPicPr>
          <p:cNvPr id="14" name="Picture 13" descr="A picture containing object&#10;&#10;Description automatically generated">
            <a:extLst>
              <a:ext uri="{FF2B5EF4-FFF2-40B4-BE49-F238E27FC236}">
                <a16:creationId xmlns:a16="http://schemas.microsoft.com/office/drawing/2014/main" id="{0AF8E608-220F-4560-B48C-067427300627}"/>
              </a:ext>
            </a:extLst>
          </p:cNvPr>
          <p:cNvPicPr>
            <a:picLocks noChangeAspect="1"/>
          </p:cNvPicPr>
          <p:nvPr/>
        </p:nvPicPr>
        <p:blipFill>
          <a:blip r:embed="rId3"/>
          <a:stretch>
            <a:fillRect/>
          </a:stretch>
        </p:blipFill>
        <p:spPr>
          <a:xfrm>
            <a:off x="492805" y="2035527"/>
            <a:ext cx="3716448" cy="1174398"/>
          </a:xfrm>
          <a:prstGeom prst="rect">
            <a:avLst/>
          </a:prstGeom>
        </p:spPr>
      </p:pic>
      <p:pic>
        <p:nvPicPr>
          <p:cNvPr id="15" name="Picture 14" descr="A close up of a map&#10;&#10;Description automatically generated">
            <a:extLst>
              <a:ext uri="{FF2B5EF4-FFF2-40B4-BE49-F238E27FC236}">
                <a16:creationId xmlns:a16="http://schemas.microsoft.com/office/drawing/2014/main" id="{490FE970-36D7-42DA-9752-665987F3AB34}"/>
              </a:ext>
            </a:extLst>
          </p:cNvPr>
          <p:cNvPicPr>
            <a:picLocks noChangeAspect="1"/>
          </p:cNvPicPr>
          <p:nvPr/>
        </p:nvPicPr>
        <p:blipFill>
          <a:blip r:embed="rId4"/>
          <a:stretch>
            <a:fillRect/>
          </a:stretch>
        </p:blipFill>
        <p:spPr>
          <a:xfrm>
            <a:off x="491480" y="3342613"/>
            <a:ext cx="3716449" cy="1328826"/>
          </a:xfrm>
          <a:prstGeom prst="rect">
            <a:avLst/>
          </a:prstGeom>
        </p:spPr>
      </p:pic>
      <p:sp>
        <p:nvSpPr>
          <p:cNvPr id="17" name="Arrow: Curved Right 16">
            <a:extLst>
              <a:ext uri="{FF2B5EF4-FFF2-40B4-BE49-F238E27FC236}">
                <a16:creationId xmlns:a16="http://schemas.microsoft.com/office/drawing/2014/main" id="{7E9E57DD-9305-44EC-9FD0-460D3189473C}"/>
              </a:ext>
            </a:extLst>
          </p:cNvPr>
          <p:cNvSpPr/>
          <p:nvPr/>
        </p:nvSpPr>
        <p:spPr>
          <a:xfrm>
            <a:off x="212725" y="1326747"/>
            <a:ext cx="892175" cy="1483128"/>
          </a:xfrm>
          <a:prstGeom prst="curved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solidFill>
                <a:schemeClr val="tx1"/>
              </a:solidFill>
              <a:latin typeface="Calibri" panose="020F0502020204030204" pitchFamily="34" charset="0"/>
              <a:cs typeface="Calibri" panose="020F0502020204030204" pitchFamily="34" charset="0"/>
            </a:endParaRPr>
          </a:p>
        </p:txBody>
      </p:sp>
      <p:cxnSp>
        <p:nvCxnSpPr>
          <p:cNvPr id="19" name="Straight Connector 18">
            <a:extLst>
              <a:ext uri="{FF2B5EF4-FFF2-40B4-BE49-F238E27FC236}">
                <a16:creationId xmlns:a16="http://schemas.microsoft.com/office/drawing/2014/main" id="{9E45F7DD-358A-42A5-A108-05647EC8FCD2}"/>
              </a:ext>
            </a:extLst>
          </p:cNvPr>
          <p:cNvCxnSpPr/>
          <p:nvPr/>
        </p:nvCxnSpPr>
        <p:spPr>
          <a:xfrm flipV="1">
            <a:off x="346075" y="3206574"/>
            <a:ext cx="3965575" cy="25576"/>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9321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F57F2-7250-4088-8210-1F47899D8C60}"/>
              </a:ext>
            </a:extLst>
          </p:cNvPr>
          <p:cNvSpPr>
            <a:spLocks noGrp="1"/>
          </p:cNvSpPr>
          <p:nvPr>
            <p:ph type="body" idx="1"/>
          </p:nvPr>
        </p:nvSpPr>
        <p:spPr>
          <a:xfrm>
            <a:off x="0" y="590550"/>
            <a:ext cx="4572000" cy="4200600"/>
          </a:xfrm>
        </p:spPr>
        <p:txBody>
          <a:bodyPr/>
          <a:lstStyle/>
          <a:p>
            <a:pPr marL="57150" indent="0">
              <a:buNone/>
            </a:pPr>
            <a:r>
              <a:rPr lang="en-US" b="1" dirty="0"/>
              <a:t>Semi-supervised</a:t>
            </a:r>
          </a:p>
          <a:p>
            <a:r>
              <a:rPr lang="en-US" dirty="0"/>
              <a:t>Deal with </a:t>
            </a:r>
            <a:r>
              <a:rPr lang="en-US" i="1" dirty="0"/>
              <a:t>partially</a:t>
            </a:r>
            <a:r>
              <a:rPr lang="en-US" dirty="0"/>
              <a:t> labeled data</a:t>
            </a:r>
          </a:p>
          <a:p>
            <a:pPr lvl="1"/>
            <a:r>
              <a:rPr lang="en-US" dirty="0"/>
              <a:t>Example: Google or Facebook photos recognize faces across pictures – need human-supplied labels (i.e. people’s names)</a:t>
            </a:r>
          </a:p>
        </p:txBody>
      </p:sp>
      <p:sp>
        <p:nvSpPr>
          <p:cNvPr id="3" name="Text Placeholder 2">
            <a:extLst>
              <a:ext uri="{FF2B5EF4-FFF2-40B4-BE49-F238E27FC236}">
                <a16:creationId xmlns:a16="http://schemas.microsoft.com/office/drawing/2014/main" id="{5A1EBF5A-2767-439A-A42C-A22C311DADA5}"/>
              </a:ext>
            </a:extLst>
          </p:cNvPr>
          <p:cNvSpPr>
            <a:spLocks noGrp="1"/>
          </p:cNvSpPr>
          <p:nvPr>
            <p:ph type="body" idx="2"/>
          </p:nvPr>
        </p:nvSpPr>
        <p:spPr/>
        <p:txBody>
          <a:bodyPr/>
          <a:lstStyle/>
          <a:p>
            <a:r>
              <a:rPr lang="en-US" dirty="0"/>
              <a:t>Semi-supervised and Reinforcement Learning</a:t>
            </a:r>
          </a:p>
        </p:txBody>
      </p:sp>
      <p:sp>
        <p:nvSpPr>
          <p:cNvPr id="4" name="Slide Number Placeholder 3">
            <a:extLst>
              <a:ext uri="{FF2B5EF4-FFF2-40B4-BE49-F238E27FC236}">
                <a16:creationId xmlns:a16="http://schemas.microsoft.com/office/drawing/2014/main" id="{3F3FBC8C-FBEE-4141-A209-ACA1DBECB53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18</a:t>
            </a:fld>
            <a:endParaRPr lang="en-US" sz="1200" dirty="0">
              <a:solidFill>
                <a:srgbClr val="888888"/>
              </a:solidFill>
            </a:endParaRPr>
          </a:p>
        </p:txBody>
      </p:sp>
      <p:sp>
        <p:nvSpPr>
          <p:cNvPr id="12" name="Text Placeholder 1">
            <a:extLst>
              <a:ext uri="{FF2B5EF4-FFF2-40B4-BE49-F238E27FC236}">
                <a16:creationId xmlns:a16="http://schemas.microsoft.com/office/drawing/2014/main" id="{2546A314-EFC1-4793-91D1-C19876843A64}"/>
              </a:ext>
            </a:extLst>
          </p:cNvPr>
          <p:cNvSpPr txBox="1">
            <a:spLocks/>
          </p:cNvSpPr>
          <p:nvPr/>
        </p:nvSpPr>
        <p:spPr>
          <a:xfrm>
            <a:off x="4572000" y="590550"/>
            <a:ext cx="4572000" cy="4200600"/>
          </a:xfrm>
          <a:prstGeom prst="rect">
            <a:avLst/>
          </a:prstGeom>
          <a:noFill/>
          <a:ln>
            <a:noFill/>
          </a:ln>
        </p:spPr>
        <p:txBody>
          <a:bodyPr lIns="91425" tIns="91425" rIns="91425" bIns="91425" anchor="t" anchorCtr="0"/>
          <a:lstStyle>
            <a:defPPr marR="0" lvl="0" algn="l" rtl="0">
              <a:lnSpc>
                <a:spcPct val="100000"/>
              </a:lnSpc>
              <a:spcBef>
                <a:spcPts val="0"/>
              </a:spcBef>
              <a:spcAft>
                <a:spcPts val="0"/>
              </a:spcAft>
            </a:defPPr>
            <a:lvl1pPr marL="573088" marR="0" lvl="0" indent="-231775" algn="l" rtl="0">
              <a:lnSpc>
                <a:spcPct val="100000"/>
              </a:lnSpc>
              <a:spcBef>
                <a:spcPts val="480"/>
              </a:spcBef>
              <a:spcAft>
                <a:spcPts val="0"/>
              </a:spcAft>
              <a:buClr>
                <a:schemeClr val="dk1"/>
              </a:buClr>
              <a:buSzPct val="100000"/>
              <a:buFont typeface="Noto Sans Symbols"/>
              <a:buChar char="σ"/>
              <a:defRPr sz="24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1pPr>
            <a:lvl2pPr marL="914400" marR="0" lvl="1" indent="-230188" algn="l" rtl="0">
              <a:lnSpc>
                <a:spcPct val="100000"/>
              </a:lnSpc>
              <a:spcBef>
                <a:spcPts val="400"/>
              </a:spcBef>
              <a:spcAft>
                <a:spcPts val="0"/>
              </a:spcAft>
              <a:buClr>
                <a:schemeClr val="dk1"/>
              </a:buClr>
              <a:buSzPct val="100000"/>
              <a:buFont typeface="Noto Sans Symbols"/>
              <a:buChar char="μ"/>
              <a:defRPr sz="2000" b="0" i="0" u="none" strike="noStrike" cap="none">
                <a:solidFill>
                  <a:schemeClr val="dk1"/>
                </a:solidFill>
                <a:latin typeface="Calibri" panose="020F0502020204030204" pitchFamily="34" charset="0"/>
                <a:ea typeface="Calibri" panose="020F0502020204030204" pitchFamily="34" charset="0"/>
                <a:cs typeface="Calibri" panose="020F0502020204030204" pitchFamily="34" charset="0"/>
                <a:sym typeface="Arial"/>
              </a:defRPr>
            </a:lvl2pPr>
            <a:lvl3pPr marL="1376363" marR="0" lvl="2" indent="-233363" algn="l" rtl="0">
              <a:lnSpc>
                <a:spcPct val="100000"/>
              </a:lnSpc>
              <a:spcBef>
                <a:spcPts val="360"/>
              </a:spcBef>
              <a:spcAft>
                <a:spcPts val="0"/>
              </a:spcAft>
              <a:buClr>
                <a:schemeClr val="dk1"/>
              </a:buClr>
              <a:buSzPct val="100000"/>
              <a:buFont typeface="Noto Sans Symbols"/>
              <a:buChar char="λ"/>
              <a:defRPr sz="1800" b="0" i="0" u="none" strike="noStrike" cap="none">
                <a:solidFill>
                  <a:schemeClr val="dk1"/>
                </a:solidFill>
                <a:latin typeface="Arial"/>
                <a:ea typeface="Arial"/>
                <a:cs typeface="Arial"/>
                <a:sym typeface="Arial"/>
              </a:defRPr>
            </a:lvl3pPr>
            <a:lvl4pPr marL="1828800" marR="0" lvl="3" indent="-230188" algn="l" rtl="0">
              <a:lnSpc>
                <a:spcPct val="100000"/>
              </a:lnSpc>
              <a:spcBef>
                <a:spcPts val="320"/>
              </a:spcBef>
              <a:spcAft>
                <a:spcPts val="0"/>
              </a:spcAft>
              <a:buClr>
                <a:schemeClr val="dk1"/>
              </a:buClr>
              <a:buSzPct val="100000"/>
              <a:buFont typeface="Noto Sans Symbols"/>
              <a:buChar char="θ"/>
              <a:defRPr sz="1600" b="0" i="0" u="none" strike="noStrike" cap="none">
                <a:solidFill>
                  <a:schemeClr val="dk1"/>
                </a:solidFill>
                <a:latin typeface="Arial"/>
                <a:ea typeface="Arial"/>
                <a:cs typeface="Arial"/>
                <a:sym typeface="Arial"/>
              </a:defRPr>
            </a:lvl4pPr>
            <a:lvl5pPr marL="2170113" marR="0" lvl="4" indent="-230188" algn="l" rtl="0">
              <a:lnSpc>
                <a:spcPct val="100000"/>
              </a:lnSpc>
              <a:spcBef>
                <a:spcPts val="320"/>
              </a:spcBef>
              <a:spcAft>
                <a:spcPts val="0"/>
              </a:spcAft>
              <a:buClr>
                <a:schemeClr val="dk1"/>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6pPr>
            <a:lvl7pPr marL="2971800" marR="0" lvl="6"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7pPr>
            <a:lvl8pPr marL="3429000" marR="0" lvl="7"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8pPr>
            <a:lvl9pPr marL="3886200" marR="0" lvl="8" indent="25400" algn="l" rtl="0">
              <a:lnSpc>
                <a:spcPct val="100000"/>
              </a:lnSpc>
              <a:spcBef>
                <a:spcPts val="400"/>
              </a:spcBef>
              <a:spcAft>
                <a:spcPts val="0"/>
              </a:spcAft>
              <a:buClr>
                <a:schemeClr val="dk1"/>
              </a:buClr>
              <a:buSzPct val="100000"/>
              <a:buFont typeface="Arial"/>
              <a:buChar char="•"/>
              <a:defRPr sz="2000" b="0" i="0" u="none" strike="noStrike" cap="none">
                <a:solidFill>
                  <a:schemeClr val="dk1"/>
                </a:solidFill>
                <a:latin typeface="Calibri"/>
                <a:ea typeface="Calibri"/>
                <a:cs typeface="Calibri"/>
                <a:sym typeface="Calibri"/>
              </a:defRPr>
            </a:lvl9pPr>
          </a:lstStyle>
          <a:p>
            <a:pPr marL="57150" indent="0">
              <a:buNone/>
            </a:pPr>
            <a:r>
              <a:rPr lang="en-US" b="1" dirty="0"/>
              <a:t>Reinforcement</a:t>
            </a:r>
          </a:p>
          <a:p>
            <a:r>
              <a:rPr lang="en-US" sz="2000" dirty="0"/>
              <a:t>An </a:t>
            </a:r>
            <a:r>
              <a:rPr lang="en-US" sz="2000" b="1" dirty="0"/>
              <a:t>agent</a:t>
            </a:r>
            <a:r>
              <a:rPr lang="en-US" sz="2000" dirty="0"/>
              <a:t> observes an </a:t>
            </a:r>
            <a:r>
              <a:rPr lang="en-US" sz="2000" b="1" dirty="0"/>
              <a:t>environment, </a:t>
            </a:r>
            <a:r>
              <a:rPr lang="en-US" sz="2000" dirty="0"/>
              <a:t>selects/performs </a:t>
            </a:r>
            <a:r>
              <a:rPr lang="en-US" sz="2000" b="1" dirty="0"/>
              <a:t>actions, </a:t>
            </a:r>
            <a:r>
              <a:rPr lang="en-US" sz="2000" dirty="0"/>
              <a:t>and receives </a:t>
            </a:r>
            <a:r>
              <a:rPr lang="en-US" sz="2000" b="1" dirty="0"/>
              <a:t>rewards/penalties</a:t>
            </a:r>
            <a:r>
              <a:rPr lang="en-US" sz="2000" dirty="0"/>
              <a:t> based on action result</a:t>
            </a:r>
          </a:p>
          <a:p>
            <a:pPr lvl="1"/>
            <a:r>
              <a:rPr lang="en-US" sz="1800" dirty="0"/>
              <a:t>Example: AlphaGo trained to learn game of Go – defeats world champ Ke Jie in 2017</a:t>
            </a:r>
          </a:p>
        </p:txBody>
      </p:sp>
      <p:pic>
        <p:nvPicPr>
          <p:cNvPr id="6" name="Picture 5" descr="A close up of a device&#10;&#10;Description automatically generated">
            <a:extLst>
              <a:ext uri="{FF2B5EF4-FFF2-40B4-BE49-F238E27FC236}">
                <a16:creationId xmlns:a16="http://schemas.microsoft.com/office/drawing/2014/main" id="{EE8D944D-F031-41CD-85F1-620E0E4219A8}"/>
              </a:ext>
            </a:extLst>
          </p:cNvPr>
          <p:cNvPicPr>
            <a:picLocks noChangeAspect="1"/>
          </p:cNvPicPr>
          <p:nvPr/>
        </p:nvPicPr>
        <p:blipFill>
          <a:blip r:embed="rId2"/>
          <a:stretch>
            <a:fillRect/>
          </a:stretch>
        </p:blipFill>
        <p:spPr>
          <a:xfrm>
            <a:off x="187621" y="3206750"/>
            <a:ext cx="4196759" cy="1543050"/>
          </a:xfrm>
          <a:prstGeom prst="rect">
            <a:avLst/>
          </a:prstGeom>
        </p:spPr>
      </p:pic>
      <p:pic>
        <p:nvPicPr>
          <p:cNvPr id="8" name="Picture 7" descr="A close up of text on a white background&#10;&#10;Description automatically generated">
            <a:extLst>
              <a:ext uri="{FF2B5EF4-FFF2-40B4-BE49-F238E27FC236}">
                <a16:creationId xmlns:a16="http://schemas.microsoft.com/office/drawing/2014/main" id="{71CA7960-BA0D-4983-877C-1DAB6E507A91}"/>
              </a:ext>
            </a:extLst>
          </p:cNvPr>
          <p:cNvPicPr>
            <a:picLocks noChangeAspect="1"/>
          </p:cNvPicPr>
          <p:nvPr/>
        </p:nvPicPr>
        <p:blipFill>
          <a:blip r:embed="rId3"/>
          <a:stretch>
            <a:fillRect/>
          </a:stretch>
        </p:blipFill>
        <p:spPr>
          <a:xfrm>
            <a:off x="5375275" y="3215275"/>
            <a:ext cx="2965450" cy="1578772"/>
          </a:xfrm>
          <a:prstGeom prst="rect">
            <a:avLst/>
          </a:prstGeom>
        </p:spPr>
      </p:pic>
    </p:spTree>
    <p:extLst>
      <p:ext uri="{BB962C8B-B14F-4D97-AF65-F5344CB8AC3E}">
        <p14:creationId xmlns:p14="http://schemas.microsoft.com/office/powerpoint/2010/main" val="2099434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46BE64-A071-44D1-A4FC-8FE1B4C47EA6}"/>
              </a:ext>
            </a:extLst>
          </p:cNvPr>
          <p:cNvSpPr>
            <a:spLocks noGrp="1"/>
          </p:cNvSpPr>
          <p:nvPr>
            <p:ph type="body" idx="1"/>
          </p:nvPr>
        </p:nvSpPr>
        <p:spPr/>
        <p:txBody>
          <a:bodyPr/>
          <a:lstStyle/>
          <a:p>
            <a:pPr marL="57150" indent="0">
              <a:buNone/>
            </a:pPr>
            <a:r>
              <a:rPr lang="en-US" b="1" dirty="0"/>
              <a:t>Batch </a:t>
            </a:r>
          </a:p>
          <a:p>
            <a:r>
              <a:rPr lang="en-US" dirty="0"/>
              <a:t>ML system trained and productionized </a:t>
            </a:r>
            <a:r>
              <a:rPr lang="en-US" i="1" dirty="0"/>
              <a:t>without</a:t>
            </a:r>
            <a:r>
              <a:rPr lang="en-US" dirty="0"/>
              <a:t> additional learning</a:t>
            </a:r>
          </a:p>
          <a:p>
            <a:r>
              <a:rPr lang="en-US" dirty="0"/>
              <a:t>Needs to be retrained from scratch each as needed</a:t>
            </a:r>
          </a:p>
        </p:txBody>
      </p:sp>
      <p:sp>
        <p:nvSpPr>
          <p:cNvPr id="3" name="Text Placeholder 2">
            <a:extLst>
              <a:ext uri="{FF2B5EF4-FFF2-40B4-BE49-F238E27FC236}">
                <a16:creationId xmlns:a16="http://schemas.microsoft.com/office/drawing/2014/main" id="{F96D883D-E450-446B-BA48-436B768F3AB1}"/>
              </a:ext>
            </a:extLst>
          </p:cNvPr>
          <p:cNvSpPr>
            <a:spLocks noGrp="1"/>
          </p:cNvSpPr>
          <p:nvPr>
            <p:ph type="body" idx="2"/>
          </p:nvPr>
        </p:nvSpPr>
        <p:spPr/>
        <p:txBody>
          <a:bodyPr/>
          <a:lstStyle/>
          <a:p>
            <a:r>
              <a:rPr lang="en-US" dirty="0"/>
              <a:t>Online and Batch Learning</a:t>
            </a:r>
          </a:p>
        </p:txBody>
      </p:sp>
      <p:sp>
        <p:nvSpPr>
          <p:cNvPr id="4" name="Slide Number Placeholder 3">
            <a:extLst>
              <a:ext uri="{FF2B5EF4-FFF2-40B4-BE49-F238E27FC236}">
                <a16:creationId xmlns:a16="http://schemas.microsoft.com/office/drawing/2014/main" id="{766A79D4-9C5A-40DF-BF0E-C695A6C453C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19</a:t>
            </a:fld>
            <a:endParaRPr lang="en-US" sz="1200" dirty="0">
              <a:solidFill>
                <a:srgbClr val="888888"/>
              </a:solidFill>
            </a:endParaRPr>
          </a:p>
        </p:txBody>
      </p:sp>
      <p:sp>
        <p:nvSpPr>
          <p:cNvPr id="5" name="Text Placeholder 4">
            <a:extLst>
              <a:ext uri="{FF2B5EF4-FFF2-40B4-BE49-F238E27FC236}">
                <a16:creationId xmlns:a16="http://schemas.microsoft.com/office/drawing/2014/main" id="{822BB40D-D1F8-4AA1-8937-1E769F3F89CF}"/>
              </a:ext>
            </a:extLst>
          </p:cNvPr>
          <p:cNvSpPr>
            <a:spLocks noGrp="1"/>
          </p:cNvSpPr>
          <p:nvPr>
            <p:ph type="body" idx="13"/>
          </p:nvPr>
        </p:nvSpPr>
        <p:spPr/>
        <p:txBody>
          <a:bodyPr/>
          <a:lstStyle/>
          <a:p>
            <a:pPr marL="57150" indent="0">
              <a:buNone/>
            </a:pPr>
            <a:r>
              <a:rPr lang="en-US" b="1" dirty="0"/>
              <a:t>Online</a:t>
            </a:r>
          </a:p>
          <a:p>
            <a:r>
              <a:rPr lang="en-US" sz="2000" dirty="0"/>
              <a:t>ML system trained </a:t>
            </a:r>
            <a:r>
              <a:rPr lang="en-US" sz="2000" i="1" dirty="0"/>
              <a:t>incrementally</a:t>
            </a:r>
            <a:r>
              <a:rPr lang="en-US" sz="2000" dirty="0"/>
              <a:t> by providing new data sequentially</a:t>
            </a:r>
          </a:p>
          <a:p>
            <a:r>
              <a:rPr lang="en-US" sz="2000" dirty="0"/>
              <a:t>Useful for systems with continuous flow of data and/or limited storage</a:t>
            </a:r>
          </a:p>
          <a:p>
            <a:r>
              <a:rPr lang="en-US" sz="2000" dirty="0"/>
              <a:t>Requires performance monitoring</a:t>
            </a:r>
          </a:p>
        </p:txBody>
      </p:sp>
      <p:pic>
        <p:nvPicPr>
          <p:cNvPr id="7" name="Picture 6" descr="A close up of a logo&#10;&#10;Description automatically generated">
            <a:extLst>
              <a:ext uri="{FF2B5EF4-FFF2-40B4-BE49-F238E27FC236}">
                <a16:creationId xmlns:a16="http://schemas.microsoft.com/office/drawing/2014/main" id="{598D98A5-C1EE-4075-B730-3EDA19F4E771}"/>
              </a:ext>
            </a:extLst>
          </p:cNvPr>
          <p:cNvPicPr>
            <a:picLocks noChangeAspect="1"/>
          </p:cNvPicPr>
          <p:nvPr/>
        </p:nvPicPr>
        <p:blipFill>
          <a:blip r:embed="rId2"/>
          <a:stretch>
            <a:fillRect/>
          </a:stretch>
        </p:blipFill>
        <p:spPr>
          <a:xfrm>
            <a:off x="292038" y="3133724"/>
            <a:ext cx="3987924" cy="1625602"/>
          </a:xfrm>
          <a:prstGeom prst="rect">
            <a:avLst/>
          </a:prstGeom>
        </p:spPr>
      </p:pic>
      <p:pic>
        <p:nvPicPr>
          <p:cNvPr id="9" name="Picture 8" descr="A close up of a logo&#10;&#10;Description automatically generated">
            <a:extLst>
              <a:ext uri="{FF2B5EF4-FFF2-40B4-BE49-F238E27FC236}">
                <a16:creationId xmlns:a16="http://schemas.microsoft.com/office/drawing/2014/main" id="{E48ABF38-3194-4AC4-9EBB-82C8CA07FC57}"/>
              </a:ext>
            </a:extLst>
          </p:cNvPr>
          <p:cNvPicPr>
            <a:picLocks noChangeAspect="1"/>
          </p:cNvPicPr>
          <p:nvPr/>
        </p:nvPicPr>
        <p:blipFill>
          <a:blip r:embed="rId3"/>
          <a:stretch>
            <a:fillRect/>
          </a:stretch>
        </p:blipFill>
        <p:spPr>
          <a:xfrm>
            <a:off x="5006616" y="3004920"/>
            <a:ext cx="3711996" cy="1732764"/>
          </a:xfrm>
          <a:prstGeom prst="rect">
            <a:avLst/>
          </a:prstGeom>
        </p:spPr>
      </p:pic>
    </p:spTree>
    <p:extLst>
      <p:ext uri="{BB962C8B-B14F-4D97-AF65-F5344CB8AC3E}">
        <p14:creationId xmlns:p14="http://schemas.microsoft.com/office/powerpoint/2010/main" val="609819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5F469-5B99-4715-9878-3738E60FCDB4}"/>
              </a:ext>
            </a:extLst>
          </p:cNvPr>
          <p:cNvSpPr>
            <a:spLocks noGrp="1"/>
          </p:cNvSpPr>
          <p:nvPr>
            <p:ph type="sldNum" idx="12"/>
          </p:nvPr>
        </p:nvSpPr>
        <p:spPr/>
        <p:txBody>
          <a:bodyPr/>
          <a:lstStyle/>
          <a:p>
            <a:fld id="{00000000-1234-1234-1234-123412341234}" type="slidenum">
              <a:rPr lang="en-US" sz="1200" smtClean="0">
                <a:solidFill>
                  <a:schemeClr val="bg2"/>
                </a:solidFill>
              </a:rPr>
              <a:pPr/>
              <a:t>2</a:t>
            </a:fld>
            <a:endParaRPr lang="en-US" sz="1200" dirty="0">
              <a:solidFill>
                <a:schemeClr val="bg2"/>
              </a:solidFill>
            </a:endParaRPr>
          </a:p>
        </p:txBody>
      </p:sp>
      <p:sp>
        <p:nvSpPr>
          <p:cNvPr id="3" name="Text Placeholder 2">
            <a:extLst>
              <a:ext uri="{FF2B5EF4-FFF2-40B4-BE49-F238E27FC236}">
                <a16:creationId xmlns:a16="http://schemas.microsoft.com/office/drawing/2014/main" id="{CB675D5D-8552-47A8-8BC3-4F7BD0B89DBF}"/>
              </a:ext>
            </a:extLst>
          </p:cNvPr>
          <p:cNvSpPr>
            <a:spLocks noGrp="1"/>
          </p:cNvSpPr>
          <p:nvPr>
            <p:ph type="body" sz="quarter" idx="13"/>
          </p:nvPr>
        </p:nvSpPr>
        <p:spPr/>
        <p:txBody>
          <a:bodyPr>
            <a:normAutofit fontScale="85000" lnSpcReduction="10000"/>
          </a:bodyPr>
          <a:lstStyle/>
          <a:p>
            <a:r>
              <a:rPr lang="en-US" dirty="0"/>
              <a:t>Machine Learning Fundamentals with Python</a:t>
            </a:r>
          </a:p>
        </p:txBody>
      </p:sp>
      <p:sp>
        <p:nvSpPr>
          <p:cNvPr id="7" name="Text Placeholder 6">
            <a:extLst>
              <a:ext uri="{FF2B5EF4-FFF2-40B4-BE49-F238E27FC236}">
                <a16:creationId xmlns:a16="http://schemas.microsoft.com/office/drawing/2014/main" id="{F8E7C89C-09D6-4B46-9B1C-EF6C9E84E113}"/>
              </a:ext>
            </a:extLst>
          </p:cNvPr>
          <p:cNvSpPr>
            <a:spLocks noGrp="1"/>
          </p:cNvSpPr>
          <p:nvPr>
            <p:ph type="body" sz="quarter" idx="14"/>
          </p:nvPr>
        </p:nvSpPr>
        <p:spPr/>
        <p:txBody>
          <a:bodyPr/>
          <a:lstStyle/>
          <a:p>
            <a:r>
              <a:rPr lang="en-US" dirty="0"/>
              <a:t>John Sukup - Instructor</a:t>
            </a:r>
          </a:p>
        </p:txBody>
      </p:sp>
      <p:pic>
        <p:nvPicPr>
          <p:cNvPr id="5" name="Picture 4" descr="A close up of a logo&#10;&#10;Description automatically generated">
            <a:extLst>
              <a:ext uri="{FF2B5EF4-FFF2-40B4-BE49-F238E27FC236}">
                <a16:creationId xmlns:a16="http://schemas.microsoft.com/office/drawing/2014/main" id="{EEE3F334-3728-4745-AD70-C61488FDD197}"/>
              </a:ext>
            </a:extLst>
          </p:cNvPr>
          <p:cNvPicPr>
            <a:picLocks noChangeAspect="1"/>
          </p:cNvPicPr>
          <p:nvPr/>
        </p:nvPicPr>
        <p:blipFill>
          <a:blip r:embed="rId2"/>
          <a:stretch>
            <a:fillRect/>
          </a:stretch>
        </p:blipFill>
        <p:spPr>
          <a:xfrm>
            <a:off x="3452283" y="3048000"/>
            <a:ext cx="2239433" cy="1276350"/>
          </a:xfrm>
          <a:prstGeom prst="rect">
            <a:avLst/>
          </a:prstGeom>
        </p:spPr>
      </p:pic>
    </p:spTree>
    <p:extLst>
      <p:ext uri="{BB962C8B-B14F-4D97-AF65-F5344CB8AC3E}">
        <p14:creationId xmlns:p14="http://schemas.microsoft.com/office/powerpoint/2010/main" val="48375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72DA1E9-183C-40AB-A472-0489D486C556}"/>
              </a:ext>
            </a:extLst>
          </p:cNvPr>
          <p:cNvSpPr>
            <a:spLocks noGrp="1"/>
          </p:cNvSpPr>
          <p:nvPr>
            <p:ph type="body" idx="1"/>
          </p:nvPr>
        </p:nvSpPr>
        <p:spPr/>
        <p:txBody>
          <a:bodyPr/>
          <a:lstStyle/>
          <a:p>
            <a:pPr marL="57150" indent="0">
              <a:buNone/>
            </a:pPr>
            <a:r>
              <a:rPr lang="en-US" b="1" dirty="0"/>
              <a:t>Instance-based</a:t>
            </a:r>
          </a:p>
          <a:p>
            <a:r>
              <a:rPr lang="en-US" sz="2300" dirty="0"/>
              <a:t>Learning by memorization</a:t>
            </a:r>
          </a:p>
          <a:p>
            <a:r>
              <a:rPr lang="en-US" sz="2300" dirty="0"/>
              <a:t>Measuring </a:t>
            </a:r>
            <a:r>
              <a:rPr lang="en-US" sz="2300" b="1" dirty="0"/>
              <a:t>similarity</a:t>
            </a:r>
            <a:r>
              <a:rPr lang="en-US" sz="2300" dirty="0"/>
              <a:t> between training data and new examples</a:t>
            </a:r>
          </a:p>
          <a:p>
            <a:r>
              <a:rPr lang="en-US" sz="2300" dirty="0"/>
              <a:t>Performs poorly as data evolves</a:t>
            </a:r>
          </a:p>
        </p:txBody>
      </p:sp>
      <p:sp>
        <p:nvSpPr>
          <p:cNvPr id="6" name="Text Placeholder 5">
            <a:extLst>
              <a:ext uri="{FF2B5EF4-FFF2-40B4-BE49-F238E27FC236}">
                <a16:creationId xmlns:a16="http://schemas.microsoft.com/office/drawing/2014/main" id="{8E92BB30-E27B-46E7-95D3-D223A78E8EAB}"/>
              </a:ext>
            </a:extLst>
          </p:cNvPr>
          <p:cNvSpPr>
            <a:spLocks noGrp="1"/>
          </p:cNvSpPr>
          <p:nvPr>
            <p:ph type="body" idx="2"/>
          </p:nvPr>
        </p:nvSpPr>
        <p:spPr/>
        <p:txBody>
          <a:bodyPr/>
          <a:lstStyle/>
          <a:p>
            <a:r>
              <a:rPr lang="en-US" dirty="0"/>
              <a:t>Instance-based and Model-based Learning</a:t>
            </a:r>
          </a:p>
        </p:txBody>
      </p:sp>
      <p:sp>
        <p:nvSpPr>
          <p:cNvPr id="4" name="Slide Number Placeholder 3">
            <a:extLst>
              <a:ext uri="{FF2B5EF4-FFF2-40B4-BE49-F238E27FC236}">
                <a16:creationId xmlns:a16="http://schemas.microsoft.com/office/drawing/2014/main" id="{C90C4112-AD9B-4D92-8642-B2372301CE2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20</a:t>
            </a:fld>
            <a:endParaRPr lang="en-US" sz="1200" dirty="0">
              <a:solidFill>
                <a:srgbClr val="888888"/>
              </a:solidFill>
            </a:endParaRPr>
          </a:p>
        </p:txBody>
      </p:sp>
      <p:sp>
        <p:nvSpPr>
          <p:cNvPr id="7" name="Text Placeholder 6">
            <a:extLst>
              <a:ext uri="{FF2B5EF4-FFF2-40B4-BE49-F238E27FC236}">
                <a16:creationId xmlns:a16="http://schemas.microsoft.com/office/drawing/2014/main" id="{8D3832D9-46EE-4134-8C3E-D9FC5E7A1193}"/>
              </a:ext>
            </a:extLst>
          </p:cNvPr>
          <p:cNvSpPr>
            <a:spLocks noGrp="1"/>
          </p:cNvSpPr>
          <p:nvPr>
            <p:ph type="body" idx="13"/>
          </p:nvPr>
        </p:nvSpPr>
        <p:spPr/>
        <p:txBody>
          <a:bodyPr/>
          <a:lstStyle/>
          <a:p>
            <a:pPr marL="57150" indent="0">
              <a:buNone/>
            </a:pPr>
            <a:r>
              <a:rPr lang="en-US" b="1" dirty="0"/>
              <a:t>Model-based</a:t>
            </a:r>
          </a:p>
          <a:p>
            <a:r>
              <a:rPr lang="en-US" dirty="0"/>
              <a:t>Learning by </a:t>
            </a:r>
            <a:r>
              <a:rPr lang="en-US" b="1" dirty="0"/>
              <a:t>fitting</a:t>
            </a:r>
            <a:r>
              <a:rPr lang="en-US" dirty="0"/>
              <a:t> a mathematical model</a:t>
            </a:r>
          </a:p>
          <a:p>
            <a:r>
              <a:rPr lang="en-US" dirty="0"/>
              <a:t>Models contain </a:t>
            </a:r>
            <a:r>
              <a:rPr lang="en-US" b="1" dirty="0"/>
              <a:t>parameters</a:t>
            </a:r>
            <a:r>
              <a:rPr lang="en-US" dirty="0"/>
              <a:t>, </a:t>
            </a:r>
            <a:r>
              <a:rPr lang="el-GR" dirty="0"/>
              <a:t>θ</a:t>
            </a:r>
            <a:r>
              <a:rPr lang="en-US" dirty="0"/>
              <a:t>, that are learned during training</a:t>
            </a:r>
          </a:p>
          <a:p>
            <a:endParaRPr lang="en-US" dirty="0"/>
          </a:p>
        </p:txBody>
      </p:sp>
      <p:pic>
        <p:nvPicPr>
          <p:cNvPr id="9" name="Picture 8">
            <a:extLst>
              <a:ext uri="{FF2B5EF4-FFF2-40B4-BE49-F238E27FC236}">
                <a16:creationId xmlns:a16="http://schemas.microsoft.com/office/drawing/2014/main" id="{B991C2AC-6DCF-4702-AC4F-17224D3A9D82}"/>
              </a:ext>
            </a:extLst>
          </p:cNvPr>
          <p:cNvPicPr>
            <a:picLocks noChangeAspect="1"/>
          </p:cNvPicPr>
          <p:nvPr/>
        </p:nvPicPr>
        <p:blipFill>
          <a:blip r:embed="rId2"/>
          <a:stretch>
            <a:fillRect/>
          </a:stretch>
        </p:blipFill>
        <p:spPr>
          <a:xfrm>
            <a:off x="5248275" y="3149230"/>
            <a:ext cx="3219450" cy="1641920"/>
          </a:xfrm>
          <a:prstGeom prst="rect">
            <a:avLst/>
          </a:prstGeom>
        </p:spPr>
      </p:pic>
      <p:pic>
        <p:nvPicPr>
          <p:cNvPr id="11" name="Picture 10" descr="A picture containing object&#10;&#10;Description automatically generated">
            <a:extLst>
              <a:ext uri="{FF2B5EF4-FFF2-40B4-BE49-F238E27FC236}">
                <a16:creationId xmlns:a16="http://schemas.microsoft.com/office/drawing/2014/main" id="{AC5C0283-A4D9-446F-8661-58B0C856A8F5}"/>
              </a:ext>
            </a:extLst>
          </p:cNvPr>
          <p:cNvPicPr>
            <a:picLocks noChangeAspect="1"/>
          </p:cNvPicPr>
          <p:nvPr/>
        </p:nvPicPr>
        <p:blipFill>
          <a:blip r:embed="rId3"/>
          <a:stretch>
            <a:fillRect/>
          </a:stretch>
        </p:blipFill>
        <p:spPr>
          <a:xfrm>
            <a:off x="157414" y="3190875"/>
            <a:ext cx="4257172" cy="1555834"/>
          </a:xfrm>
          <a:prstGeom prst="rect">
            <a:avLst/>
          </a:prstGeom>
        </p:spPr>
      </p:pic>
    </p:spTree>
    <p:extLst>
      <p:ext uri="{BB962C8B-B14F-4D97-AF65-F5344CB8AC3E}">
        <p14:creationId xmlns:p14="http://schemas.microsoft.com/office/powerpoint/2010/main" val="294385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F9E621-2CDE-44DC-9C41-24961F349B1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21</a:t>
            </a:fld>
            <a:endParaRPr lang="en-US" sz="1200" dirty="0">
              <a:solidFill>
                <a:srgbClr val="888888"/>
              </a:solidFill>
            </a:endParaRPr>
          </a:p>
        </p:txBody>
      </p:sp>
      <p:sp>
        <p:nvSpPr>
          <p:cNvPr id="3" name="Text Placeholder 2">
            <a:extLst>
              <a:ext uri="{FF2B5EF4-FFF2-40B4-BE49-F238E27FC236}">
                <a16:creationId xmlns:a16="http://schemas.microsoft.com/office/drawing/2014/main" id="{A87F07E7-4A1D-4ED1-BC14-44BEB5680DDF}"/>
              </a:ext>
            </a:extLst>
          </p:cNvPr>
          <p:cNvSpPr>
            <a:spLocks noGrp="1"/>
          </p:cNvSpPr>
          <p:nvPr>
            <p:ph type="body" sz="quarter" idx="13"/>
          </p:nvPr>
        </p:nvSpPr>
        <p:spPr/>
        <p:txBody>
          <a:bodyPr/>
          <a:lstStyle/>
          <a:p>
            <a:r>
              <a:rPr lang="en-US" dirty="0"/>
              <a:t>Model-based Learning</a:t>
            </a:r>
          </a:p>
        </p:txBody>
      </p:sp>
      <p:sp>
        <p:nvSpPr>
          <p:cNvPr id="4" name="Text Placeholder 3">
            <a:extLst>
              <a:ext uri="{FF2B5EF4-FFF2-40B4-BE49-F238E27FC236}">
                <a16:creationId xmlns:a16="http://schemas.microsoft.com/office/drawing/2014/main" id="{E8D055DA-B7CF-41FC-B3CB-5EC44F15ACAC}"/>
              </a:ext>
            </a:extLst>
          </p:cNvPr>
          <p:cNvSpPr>
            <a:spLocks noGrp="1"/>
          </p:cNvSpPr>
          <p:nvPr>
            <p:ph type="body" sz="quarter" idx="14"/>
          </p:nvPr>
        </p:nvSpPr>
        <p:spPr/>
        <p:txBody>
          <a:bodyPr/>
          <a:lstStyle/>
          <a:p>
            <a:r>
              <a:rPr lang="en-US" dirty="0"/>
              <a:t>Jump to Colaboratory!</a:t>
            </a:r>
          </a:p>
        </p:txBody>
      </p:sp>
    </p:spTree>
    <p:extLst>
      <p:ext uri="{BB962C8B-B14F-4D97-AF65-F5344CB8AC3E}">
        <p14:creationId xmlns:p14="http://schemas.microsoft.com/office/powerpoint/2010/main" val="2740146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5E1AF-1B6F-4EB9-9F10-0F440C155713}"/>
              </a:ext>
            </a:extLst>
          </p:cNvPr>
          <p:cNvSpPr>
            <a:spLocks noGrp="1"/>
          </p:cNvSpPr>
          <p:nvPr>
            <p:ph type="body" idx="1"/>
          </p:nvPr>
        </p:nvSpPr>
        <p:spPr/>
        <p:txBody>
          <a:bodyPr/>
          <a:lstStyle/>
          <a:p>
            <a:r>
              <a:rPr lang="en-US" dirty="0"/>
              <a:t>Not enough training data</a:t>
            </a:r>
          </a:p>
          <a:p>
            <a:pPr lvl="1"/>
            <a:r>
              <a:rPr lang="en-US" dirty="0"/>
              <a:t>Complexity of problem often dictates amount of data needed</a:t>
            </a:r>
          </a:p>
          <a:p>
            <a:pPr lvl="1"/>
            <a:r>
              <a:rPr lang="en-US" dirty="0"/>
              <a:t>Quality and quantity of data potentially more important than algorithm choice</a:t>
            </a:r>
          </a:p>
        </p:txBody>
      </p:sp>
      <p:sp>
        <p:nvSpPr>
          <p:cNvPr id="3" name="Text Placeholder 2">
            <a:extLst>
              <a:ext uri="{FF2B5EF4-FFF2-40B4-BE49-F238E27FC236}">
                <a16:creationId xmlns:a16="http://schemas.microsoft.com/office/drawing/2014/main" id="{AB00D338-7745-402F-8A3A-28AA2A8C746B}"/>
              </a:ext>
            </a:extLst>
          </p:cNvPr>
          <p:cNvSpPr>
            <a:spLocks noGrp="1"/>
          </p:cNvSpPr>
          <p:nvPr>
            <p:ph type="body" idx="2"/>
          </p:nvPr>
        </p:nvSpPr>
        <p:spPr/>
        <p:txBody>
          <a:bodyPr/>
          <a:lstStyle/>
          <a:p>
            <a:r>
              <a:rPr lang="en-US" dirty="0"/>
              <a:t>Machine Learning Challenges</a:t>
            </a:r>
          </a:p>
        </p:txBody>
      </p:sp>
      <p:sp>
        <p:nvSpPr>
          <p:cNvPr id="4" name="Slide Number Placeholder 3">
            <a:extLst>
              <a:ext uri="{FF2B5EF4-FFF2-40B4-BE49-F238E27FC236}">
                <a16:creationId xmlns:a16="http://schemas.microsoft.com/office/drawing/2014/main" id="{98C359A4-E22E-4D7A-A4E1-621BA100E43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22</a:t>
            </a:fld>
            <a:endParaRPr lang="en-US" sz="1200" dirty="0">
              <a:solidFill>
                <a:srgbClr val="888888"/>
              </a:solidFill>
            </a:endParaRPr>
          </a:p>
        </p:txBody>
      </p:sp>
      <p:sp>
        <p:nvSpPr>
          <p:cNvPr id="5" name="Text Placeholder 4">
            <a:extLst>
              <a:ext uri="{FF2B5EF4-FFF2-40B4-BE49-F238E27FC236}">
                <a16:creationId xmlns:a16="http://schemas.microsoft.com/office/drawing/2014/main" id="{AC62D4DB-690D-443E-9743-38AC7047B71C}"/>
              </a:ext>
            </a:extLst>
          </p:cNvPr>
          <p:cNvSpPr>
            <a:spLocks noGrp="1"/>
          </p:cNvSpPr>
          <p:nvPr>
            <p:ph type="body" idx="13"/>
          </p:nvPr>
        </p:nvSpPr>
        <p:spPr/>
        <p:txBody>
          <a:bodyPr/>
          <a:lstStyle/>
          <a:p>
            <a:r>
              <a:rPr lang="en-US" dirty="0"/>
              <a:t>Non-representative training data</a:t>
            </a:r>
          </a:p>
          <a:p>
            <a:pPr lvl="1"/>
            <a:r>
              <a:rPr lang="en-US" dirty="0"/>
              <a:t>ML models will fail if training data are dissimilar to new data</a:t>
            </a:r>
          </a:p>
          <a:p>
            <a:pPr lvl="2"/>
            <a:r>
              <a:rPr lang="en-US" dirty="0">
                <a:latin typeface="Calibri" panose="020F0502020204030204" pitchFamily="34" charset="0"/>
                <a:cs typeface="Calibri" panose="020F0502020204030204" pitchFamily="34" charset="0"/>
              </a:rPr>
              <a:t>“Small data” – </a:t>
            </a:r>
            <a:r>
              <a:rPr lang="en-US" b="1" dirty="0">
                <a:latin typeface="Calibri" panose="020F0502020204030204" pitchFamily="34" charset="0"/>
                <a:cs typeface="Calibri" panose="020F0502020204030204" pitchFamily="34" charset="0"/>
              </a:rPr>
              <a:t>Sampling Noise</a:t>
            </a:r>
          </a:p>
          <a:p>
            <a:pPr lvl="2"/>
            <a:r>
              <a:rPr lang="en-US" dirty="0">
                <a:latin typeface="Calibri" panose="020F0502020204030204" pitchFamily="34" charset="0"/>
                <a:cs typeface="Calibri" panose="020F0502020204030204" pitchFamily="34" charset="0"/>
              </a:rPr>
              <a:t>“Large data” – (Potential) </a:t>
            </a:r>
            <a:r>
              <a:rPr lang="en-US" b="1" dirty="0">
                <a:latin typeface="Calibri" panose="020F0502020204030204" pitchFamily="34" charset="0"/>
                <a:cs typeface="Calibri" panose="020F0502020204030204" pitchFamily="34" charset="0"/>
              </a:rPr>
              <a:t>Sampling Bias</a:t>
            </a:r>
            <a:endParaRPr lang="en-US" dirty="0">
              <a:latin typeface="Calibri" panose="020F0502020204030204" pitchFamily="34" charset="0"/>
              <a:cs typeface="Calibri" panose="020F0502020204030204" pitchFamily="34" charset="0"/>
            </a:endParaRPr>
          </a:p>
        </p:txBody>
      </p:sp>
      <p:pic>
        <p:nvPicPr>
          <p:cNvPr id="7" name="Picture 6" descr="A close up of a map&#10;&#10;Description automatically generated">
            <a:extLst>
              <a:ext uri="{FF2B5EF4-FFF2-40B4-BE49-F238E27FC236}">
                <a16:creationId xmlns:a16="http://schemas.microsoft.com/office/drawing/2014/main" id="{B1F9AAFC-C136-4318-94E9-0AC225107D5E}"/>
              </a:ext>
            </a:extLst>
          </p:cNvPr>
          <p:cNvPicPr>
            <a:picLocks noChangeAspect="1"/>
          </p:cNvPicPr>
          <p:nvPr/>
        </p:nvPicPr>
        <p:blipFill>
          <a:blip r:embed="rId2"/>
          <a:stretch>
            <a:fillRect/>
          </a:stretch>
        </p:blipFill>
        <p:spPr>
          <a:xfrm>
            <a:off x="780759" y="2686328"/>
            <a:ext cx="3010482" cy="2104822"/>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C076965-915A-4509-BDD8-F8600C2AC723}"/>
              </a:ext>
            </a:extLst>
          </p:cNvPr>
          <p:cNvPicPr>
            <a:picLocks noChangeAspect="1"/>
          </p:cNvPicPr>
          <p:nvPr/>
        </p:nvPicPr>
        <p:blipFill>
          <a:blip r:embed="rId3"/>
          <a:stretch>
            <a:fillRect/>
          </a:stretch>
        </p:blipFill>
        <p:spPr>
          <a:xfrm>
            <a:off x="4833257" y="3298825"/>
            <a:ext cx="4049486" cy="1428750"/>
          </a:xfrm>
          <a:prstGeom prst="rect">
            <a:avLst/>
          </a:prstGeom>
        </p:spPr>
      </p:pic>
    </p:spTree>
    <p:extLst>
      <p:ext uri="{BB962C8B-B14F-4D97-AF65-F5344CB8AC3E}">
        <p14:creationId xmlns:p14="http://schemas.microsoft.com/office/powerpoint/2010/main" val="1666236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5E1AF-1B6F-4EB9-9F10-0F440C155713}"/>
              </a:ext>
            </a:extLst>
          </p:cNvPr>
          <p:cNvSpPr>
            <a:spLocks noGrp="1"/>
          </p:cNvSpPr>
          <p:nvPr>
            <p:ph type="body" idx="1"/>
          </p:nvPr>
        </p:nvSpPr>
        <p:spPr/>
        <p:txBody>
          <a:bodyPr/>
          <a:lstStyle/>
          <a:p>
            <a:r>
              <a:rPr lang="en-US" dirty="0"/>
              <a:t>Poor data quality</a:t>
            </a:r>
          </a:p>
          <a:p>
            <a:pPr lvl="1"/>
            <a:r>
              <a:rPr lang="en-US" dirty="0"/>
              <a:t>Data is often </a:t>
            </a:r>
            <a:r>
              <a:rPr lang="en-US" i="1" dirty="0"/>
              <a:t>messy</a:t>
            </a:r>
            <a:r>
              <a:rPr lang="en-US" dirty="0"/>
              <a:t> and needs to be </a:t>
            </a:r>
            <a:r>
              <a:rPr lang="en-US" i="1" dirty="0"/>
              <a:t>tidy</a:t>
            </a:r>
            <a:r>
              <a:rPr lang="en-US" dirty="0"/>
              <a:t> for ML algorithms to work correctly</a:t>
            </a:r>
          </a:p>
          <a:p>
            <a:pPr lvl="2"/>
            <a:r>
              <a:rPr lang="en-US" b="1" dirty="0">
                <a:latin typeface="Calibri" panose="020F0502020204030204" pitchFamily="34" charset="0"/>
                <a:cs typeface="Calibri" panose="020F0502020204030204" pitchFamily="34" charset="0"/>
              </a:rPr>
              <a:t>Measurement error</a:t>
            </a:r>
          </a:p>
          <a:p>
            <a:pPr lvl="2"/>
            <a:r>
              <a:rPr lang="en-US" b="1" dirty="0">
                <a:latin typeface="Calibri" panose="020F0502020204030204" pitchFamily="34" charset="0"/>
                <a:cs typeface="Calibri" panose="020F0502020204030204" pitchFamily="34" charset="0"/>
              </a:rPr>
              <a:t>Outliers</a:t>
            </a:r>
          </a:p>
          <a:p>
            <a:pPr lvl="2"/>
            <a:r>
              <a:rPr lang="en-US" b="1" dirty="0">
                <a:latin typeface="Calibri" panose="020F0502020204030204" pitchFamily="34" charset="0"/>
                <a:cs typeface="Calibri" panose="020F0502020204030204" pitchFamily="34" charset="0"/>
              </a:rPr>
              <a:t>Missing values</a:t>
            </a:r>
          </a:p>
          <a:p>
            <a:pPr lvl="1"/>
            <a:r>
              <a:rPr lang="en-US" dirty="0">
                <a:latin typeface="Calibri" panose="020F0502020204030204" pitchFamily="34" charset="0"/>
                <a:cs typeface="Calibri" panose="020F0502020204030204" pitchFamily="34" charset="0"/>
              </a:rPr>
              <a:t>On average, </a:t>
            </a:r>
            <a:r>
              <a:rPr lang="en-US" b="1" dirty="0">
                <a:latin typeface="Calibri" panose="020F0502020204030204" pitchFamily="34" charset="0"/>
                <a:cs typeface="Calibri" panose="020F0502020204030204" pitchFamily="34" charset="0"/>
              </a:rPr>
              <a:t>D</a:t>
            </a:r>
            <a:r>
              <a:rPr lang="en-US" b="1" dirty="0"/>
              <a:t>a</a:t>
            </a:r>
            <a:r>
              <a:rPr lang="en-US" b="1" dirty="0">
                <a:latin typeface="Calibri" panose="020F0502020204030204" pitchFamily="34" charset="0"/>
                <a:cs typeface="Calibri" panose="020F0502020204030204" pitchFamily="34" charset="0"/>
              </a:rPr>
              <a:t>ta Scientists</a:t>
            </a:r>
            <a:r>
              <a:rPr lang="en-US" dirty="0">
                <a:latin typeface="Calibri" panose="020F0502020204030204" pitchFamily="34" charset="0"/>
                <a:cs typeface="Calibri" panose="020F0502020204030204" pitchFamily="34" charset="0"/>
              </a:rPr>
              <a:t> spend ~80% of their time fixing data quality issues</a:t>
            </a:r>
            <a:endParaRPr lang="en-US" b="1"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B00D338-7745-402F-8A3A-28AA2A8C746B}"/>
              </a:ext>
            </a:extLst>
          </p:cNvPr>
          <p:cNvSpPr>
            <a:spLocks noGrp="1"/>
          </p:cNvSpPr>
          <p:nvPr>
            <p:ph type="body" idx="2"/>
          </p:nvPr>
        </p:nvSpPr>
        <p:spPr/>
        <p:txBody>
          <a:bodyPr/>
          <a:lstStyle/>
          <a:p>
            <a:r>
              <a:rPr lang="en-US" dirty="0"/>
              <a:t>Machine Learning Challenges</a:t>
            </a:r>
          </a:p>
        </p:txBody>
      </p:sp>
      <p:sp>
        <p:nvSpPr>
          <p:cNvPr id="4" name="Slide Number Placeholder 3">
            <a:extLst>
              <a:ext uri="{FF2B5EF4-FFF2-40B4-BE49-F238E27FC236}">
                <a16:creationId xmlns:a16="http://schemas.microsoft.com/office/drawing/2014/main" id="{98C359A4-E22E-4D7A-A4E1-621BA100E43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23</a:t>
            </a:fld>
            <a:endParaRPr lang="en-US" sz="1200" dirty="0">
              <a:solidFill>
                <a:srgbClr val="888888"/>
              </a:solidFill>
            </a:endParaRPr>
          </a:p>
        </p:txBody>
      </p:sp>
      <p:sp>
        <p:nvSpPr>
          <p:cNvPr id="5" name="Text Placeholder 4">
            <a:extLst>
              <a:ext uri="{FF2B5EF4-FFF2-40B4-BE49-F238E27FC236}">
                <a16:creationId xmlns:a16="http://schemas.microsoft.com/office/drawing/2014/main" id="{AC62D4DB-690D-443E-9743-38AC7047B71C}"/>
              </a:ext>
            </a:extLst>
          </p:cNvPr>
          <p:cNvSpPr>
            <a:spLocks noGrp="1"/>
          </p:cNvSpPr>
          <p:nvPr>
            <p:ph type="body" idx="13"/>
          </p:nvPr>
        </p:nvSpPr>
        <p:spPr>
          <a:xfrm>
            <a:off x="4572000" y="590550"/>
            <a:ext cx="4572000" cy="4200600"/>
          </a:xfrm>
        </p:spPr>
        <p:txBody>
          <a:bodyPr/>
          <a:lstStyle/>
          <a:p>
            <a:r>
              <a:rPr lang="en-US" dirty="0"/>
              <a:t>Feature irrelevance</a:t>
            </a:r>
          </a:p>
          <a:p>
            <a:pPr lvl="1"/>
            <a:r>
              <a:rPr lang="en-US" dirty="0">
                <a:latin typeface="Calibri" panose="020F0502020204030204" pitchFamily="34" charset="0"/>
                <a:cs typeface="Calibri" panose="020F0502020204030204" pitchFamily="34" charset="0"/>
              </a:rPr>
              <a:t>ML algorithms will work on </a:t>
            </a:r>
            <a:r>
              <a:rPr lang="en-US" i="1" dirty="0">
                <a:latin typeface="Calibri" panose="020F0502020204030204" pitchFamily="34" charset="0"/>
                <a:cs typeface="Calibri" panose="020F0502020204030204" pitchFamily="34" charset="0"/>
              </a:rPr>
              <a:t>any</a:t>
            </a:r>
            <a:r>
              <a:rPr lang="en-US" dirty="0">
                <a:latin typeface="Calibri" panose="020F0502020204030204" pitchFamily="34" charset="0"/>
                <a:cs typeface="Calibri" panose="020F0502020204030204" pitchFamily="34" charset="0"/>
              </a:rPr>
              <a:t> kind of data they’re given – “garbage in, garbage out”</a:t>
            </a:r>
          </a:p>
          <a:p>
            <a:pPr lvl="1"/>
            <a:r>
              <a:rPr lang="en-US" dirty="0"/>
              <a:t>Critical to ML success: </a:t>
            </a:r>
            <a:r>
              <a:rPr lang="en-US" b="1" dirty="0"/>
              <a:t>Feature Engineering</a:t>
            </a:r>
          </a:p>
          <a:p>
            <a:pPr lvl="2"/>
            <a:r>
              <a:rPr lang="en-US" b="1" dirty="0">
                <a:latin typeface="Calibri" panose="020F0502020204030204" pitchFamily="34" charset="0"/>
                <a:cs typeface="Calibri" panose="020F0502020204030204" pitchFamily="34" charset="0"/>
              </a:rPr>
              <a:t>Feature selection: </a:t>
            </a:r>
            <a:r>
              <a:rPr lang="en-US" dirty="0">
                <a:latin typeface="Calibri" panose="020F0502020204030204" pitchFamily="34" charset="0"/>
                <a:cs typeface="Calibri" panose="020F0502020204030204" pitchFamily="34" charset="0"/>
              </a:rPr>
              <a:t>Selecting most important features to train on</a:t>
            </a:r>
          </a:p>
          <a:p>
            <a:pPr lvl="2"/>
            <a:r>
              <a:rPr lang="en-US" b="1" dirty="0">
                <a:latin typeface="Calibri" panose="020F0502020204030204" pitchFamily="34" charset="0"/>
                <a:cs typeface="Calibri" panose="020F0502020204030204" pitchFamily="34" charset="0"/>
              </a:rPr>
              <a:t>Feature extraction: </a:t>
            </a:r>
            <a:r>
              <a:rPr lang="en-US" dirty="0">
                <a:latin typeface="Calibri" panose="020F0502020204030204" pitchFamily="34" charset="0"/>
                <a:cs typeface="Calibri" panose="020F0502020204030204" pitchFamily="34" charset="0"/>
              </a:rPr>
              <a:t>Combining feature to create more useful ones</a:t>
            </a:r>
            <a:endParaRPr lang="en-US"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509814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54F16CD-A9B3-462E-AAC3-026273F0E46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24</a:t>
            </a:fld>
            <a:endParaRPr lang="en-US" sz="1200" dirty="0">
              <a:solidFill>
                <a:srgbClr val="888888"/>
              </a:solidFill>
            </a:endParaRPr>
          </a:p>
        </p:txBody>
      </p:sp>
      <p:pic>
        <p:nvPicPr>
          <p:cNvPr id="7" name="Picture 6" descr="A group of people sitting at a table&#10;&#10;Description automatically generated">
            <a:extLst>
              <a:ext uri="{FF2B5EF4-FFF2-40B4-BE49-F238E27FC236}">
                <a16:creationId xmlns:a16="http://schemas.microsoft.com/office/drawing/2014/main" id="{B7B9A072-8904-4B47-8B24-36216033D1AD}"/>
              </a:ext>
            </a:extLst>
          </p:cNvPr>
          <p:cNvPicPr>
            <a:picLocks noChangeAspect="1"/>
          </p:cNvPicPr>
          <p:nvPr/>
        </p:nvPicPr>
        <p:blipFill>
          <a:blip r:embed="rId2"/>
          <a:stretch>
            <a:fillRect/>
          </a:stretch>
        </p:blipFill>
        <p:spPr>
          <a:xfrm>
            <a:off x="1416424" y="296018"/>
            <a:ext cx="6311152" cy="4203718"/>
          </a:xfrm>
          <a:prstGeom prst="rect">
            <a:avLst/>
          </a:prstGeom>
        </p:spPr>
      </p:pic>
    </p:spTree>
    <p:extLst>
      <p:ext uri="{BB962C8B-B14F-4D97-AF65-F5344CB8AC3E}">
        <p14:creationId xmlns:p14="http://schemas.microsoft.com/office/powerpoint/2010/main" val="27635007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C05E1AF-1B6F-4EB9-9F10-0F440C155713}"/>
              </a:ext>
            </a:extLst>
          </p:cNvPr>
          <p:cNvSpPr>
            <a:spLocks noGrp="1"/>
          </p:cNvSpPr>
          <p:nvPr>
            <p:ph type="body" idx="1"/>
          </p:nvPr>
        </p:nvSpPr>
        <p:spPr/>
        <p:txBody>
          <a:bodyPr>
            <a:normAutofit fontScale="85000" lnSpcReduction="20000"/>
          </a:bodyPr>
          <a:lstStyle/>
          <a:p>
            <a:r>
              <a:rPr lang="en-US" b="1" dirty="0"/>
              <a:t>Overfitting</a:t>
            </a:r>
          </a:p>
          <a:p>
            <a:pPr lvl="1"/>
            <a:r>
              <a:rPr lang="en-US" dirty="0">
                <a:latin typeface="Calibri" panose="020F0502020204030204" pitchFamily="34" charset="0"/>
                <a:cs typeface="Calibri" panose="020F0502020204030204" pitchFamily="34" charset="0"/>
              </a:rPr>
              <a:t>Training a model too complex relative to sample noise</a:t>
            </a:r>
          </a:p>
          <a:p>
            <a:pPr lvl="1"/>
            <a:r>
              <a:rPr lang="en-US" dirty="0">
                <a:latin typeface="Calibri" panose="020F0502020204030204" pitchFamily="34" charset="0"/>
                <a:cs typeface="Calibri" panose="020F0502020204030204" pitchFamily="34" charset="0"/>
              </a:rPr>
              <a:t>Resulting model does not generalize well to new data</a:t>
            </a:r>
          </a:p>
          <a:p>
            <a:pPr lvl="1"/>
            <a:r>
              <a:rPr lang="en-US" dirty="0"/>
              <a:t>Possible solutions:</a:t>
            </a:r>
          </a:p>
          <a:p>
            <a:pPr lvl="2"/>
            <a:r>
              <a:rPr lang="en-US" dirty="0">
                <a:latin typeface="Calibri" panose="020F0502020204030204" pitchFamily="34" charset="0"/>
                <a:cs typeface="Calibri" panose="020F0502020204030204" pitchFamily="34" charset="0"/>
              </a:rPr>
              <a:t>Constraining model complexity (</a:t>
            </a:r>
            <a:r>
              <a:rPr lang="en-US" b="1" dirty="0">
                <a:latin typeface="Calibri" panose="020F0502020204030204" pitchFamily="34" charset="0"/>
                <a:cs typeface="Calibri" panose="020F0502020204030204" pitchFamily="34" charset="0"/>
              </a:rPr>
              <a:t>Regularization</a:t>
            </a:r>
            <a:r>
              <a:rPr lang="en-US" dirty="0">
                <a:latin typeface="Calibri" panose="020F0502020204030204" pitchFamily="34" charset="0"/>
                <a:cs typeface="Calibri" panose="020F0502020204030204" pitchFamily="34" charset="0"/>
              </a:rPr>
              <a:t>)</a:t>
            </a:r>
          </a:p>
          <a:p>
            <a:pPr lvl="2"/>
            <a:r>
              <a:rPr lang="en-US" dirty="0">
                <a:latin typeface="Calibri" panose="020F0502020204030204" pitchFamily="34" charset="0"/>
                <a:cs typeface="Calibri" panose="020F0502020204030204" pitchFamily="34" charset="0"/>
              </a:rPr>
              <a:t>Obtain more training data</a:t>
            </a:r>
          </a:p>
          <a:p>
            <a:pPr lvl="2"/>
            <a:r>
              <a:rPr lang="en-US" dirty="0">
                <a:latin typeface="Calibri" panose="020F0502020204030204" pitchFamily="34" charset="0"/>
                <a:cs typeface="Calibri" panose="020F0502020204030204" pitchFamily="34" charset="0"/>
              </a:rPr>
              <a:t>Reduce sample noise with better measurements</a:t>
            </a:r>
          </a:p>
          <a:p>
            <a:r>
              <a:rPr lang="en-US" dirty="0"/>
              <a:t>Models can also be </a:t>
            </a:r>
            <a:r>
              <a:rPr lang="en-US" b="1" dirty="0"/>
              <a:t>Underfit</a:t>
            </a:r>
            <a:r>
              <a:rPr lang="en-US" dirty="0"/>
              <a:t> if not complex enough</a:t>
            </a:r>
          </a:p>
          <a:p>
            <a:r>
              <a:rPr lang="en-US" b="1" dirty="0">
                <a:latin typeface="Calibri" panose="020F0502020204030204" pitchFamily="34" charset="0"/>
                <a:cs typeface="Calibri" panose="020F0502020204030204" pitchFamily="34" charset="0"/>
              </a:rPr>
              <a:t>Bias/Variance Tradeoff</a:t>
            </a:r>
          </a:p>
          <a:p>
            <a:r>
              <a:rPr lang="en-US" b="1" dirty="0"/>
              <a:t>Precision/Recall Tradeoff</a:t>
            </a:r>
            <a:endParaRPr lang="en-US" b="1" dirty="0">
              <a:latin typeface="Calibri" panose="020F0502020204030204" pitchFamily="34" charset="0"/>
              <a:cs typeface="Calibri" panose="020F0502020204030204" pitchFamily="34" charset="0"/>
            </a:endParaRPr>
          </a:p>
        </p:txBody>
      </p:sp>
      <p:sp>
        <p:nvSpPr>
          <p:cNvPr id="3" name="Text Placeholder 2">
            <a:extLst>
              <a:ext uri="{FF2B5EF4-FFF2-40B4-BE49-F238E27FC236}">
                <a16:creationId xmlns:a16="http://schemas.microsoft.com/office/drawing/2014/main" id="{AB00D338-7745-402F-8A3A-28AA2A8C746B}"/>
              </a:ext>
            </a:extLst>
          </p:cNvPr>
          <p:cNvSpPr>
            <a:spLocks noGrp="1"/>
          </p:cNvSpPr>
          <p:nvPr>
            <p:ph type="body" idx="2"/>
          </p:nvPr>
        </p:nvSpPr>
        <p:spPr/>
        <p:txBody>
          <a:bodyPr/>
          <a:lstStyle/>
          <a:p>
            <a:r>
              <a:rPr lang="en-US" dirty="0"/>
              <a:t>Machine Learning Challenges</a:t>
            </a:r>
          </a:p>
        </p:txBody>
      </p:sp>
      <p:sp>
        <p:nvSpPr>
          <p:cNvPr id="4" name="Slide Number Placeholder 3">
            <a:extLst>
              <a:ext uri="{FF2B5EF4-FFF2-40B4-BE49-F238E27FC236}">
                <a16:creationId xmlns:a16="http://schemas.microsoft.com/office/drawing/2014/main" id="{98C359A4-E22E-4D7A-A4E1-621BA100E43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25</a:t>
            </a:fld>
            <a:endParaRPr lang="en-US" sz="1200" dirty="0">
              <a:solidFill>
                <a:srgbClr val="888888"/>
              </a:solidFill>
            </a:endParaRPr>
          </a:p>
        </p:txBody>
      </p:sp>
      <p:pic>
        <p:nvPicPr>
          <p:cNvPr id="11" name="Picture 10" descr="A screenshot of a map&#10;&#10;Description automatically generated">
            <a:extLst>
              <a:ext uri="{FF2B5EF4-FFF2-40B4-BE49-F238E27FC236}">
                <a16:creationId xmlns:a16="http://schemas.microsoft.com/office/drawing/2014/main" id="{FCCE6039-84FF-428F-8310-34EE23E9ADEB}"/>
              </a:ext>
            </a:extLst>
          </p:cNvPr>
          <p:cNvPicPr>
            <a:picLocks noChangeAspect="1"/>
          </p:cNvPicPr>
          <p:nvPr/>
        </p:nvPicPr>
        <p:blipFill>
          <a:blip r:embed="rId2"/>
          <a:stretch>
            <a:fillRect/>
          </a:stretch>
        </p:blipFill>
        <p:spPr>
          <a:xfrm>
            <a:off x="4572000" y="465399"/>
            <a:ext cx="4474852" cy="4212701"/>
          </a:xfrm>
          <a:prstGeom prst="rect">
            <a:avLst/>
          </a:prstGeom>
        </p:spPr>
      </p:pic>
    </p:spTree>
    <p:extLst>
      <p:ext uri="{BB962C8B-B14F-4D97-AF65-F5344CB8AC3E}">
        <p14:creationId xmlns:p14="http://schemas.microsoft.com/office/powerpoint/2010/main" val="21171273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C6DF767-10BA-4717-9998-68D22E037709}"/>
              </a:ext>
            </a:extLst>
          </p:cNvPr>
          <p:cNvSpPr>
            <a:spLocks noGrp="1"/>
          </p:cNvSpPr>
          <p:nvPr>
            <p:ph type="body" idx="2"/>
          </p:nvPr>
        </p:nvSpPr>
        <p:spPr>
          <a:xfrm>
            <a:off x="0" y="2276475"/>
            <a:ext cx="9144000" cy="590550"/>
          </a:xfrm>
        </p:spPr>
        <p:txBody>
          <a:bodyPr/>
          <a:lstStyle/>
          <a:p>
            <a:r>
              <a:rPr lang="en-US" dirty="0"/>
              <a:t>Machine Learning involves explicitly programming sets of rules for making predictions about future data. </a:t>
            </a:r>
          </a:p>
          <a:p>
            <a:r>
              <a:rPr lang="en-US" dirty="0"/>
              <a:t>(True/False)</a:t>
            </a:r>
          </a:p>
        </p:txBody>
      </p:sp>
      <p:sp>
        <p:nvSpPr>
          <p:cNvPr id="4" name="Slide Number Placeholder 3">
            <a:extLst>
              <a:ext uri="{FF2B5EF4-FFF2-40B4-BE49-F238E27FC236}">
                <a16:creationId xmlns:a16="http://schemas.microsoft.com/office/drawing/2014/main" id="{98D1C9FC-2C63-4145-B2E8-A9B41672B9F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26</a:t>
            </a:fld>
            <a:endParaRPr lang="en-US" sz="1200" dirty="0">
              <a:solidFill>
                <a:srgbClr val="888888"/>
              </a:solidFill>
            </a:endParaRPr>
          </a:p>
        </p:txBody>
      </p:sp>
    </p:spTree>
    <p:extLst>
      <p:ext uri="{BB962C8B-B14F-4D97-AF65-F5344CB8AC3E}">
        <p14:creationId xmlns:p14="http://schemas.microsoft.com/office/powerpoint/2010/main" val="278132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45D219C-8B71-4A55-80A8-BD8DC2851A4B}"/>
              </a:ext>
            </a:extLst>
          </p:cNvPr>
          <p:cNvSpPr>
            <a:spLocks noGrp="1"/>
          </p:cNvSpPr>
          <p:nvPr>
            <p:ph type="body" idx="1"/>
          </p:nvPr>
        </p:nvSpPr>
        <p:spPr>
          <a:xfrm>
            <a:off x="0" y="701566"/>
            <a:ext cx="9144000" cy="3740369"/>
          </a:xfrm>
        </p:spPr>
        <p:txBody>
          <a:bodyPr/>
          <a:lstStyle/>
          <a:p>
            <a:pPr marL="341313" indent="0">
              <a:buNone/>
            </a:pPr>
            <a:r>
              <a:rPr lang="en-US" b="1" dirty="0"/>
              <a:t>You observe that the price of a home seems to increase linearly with the number of rooms and square footage. You want to use linear regression to try and predict home price using these two features. This is and example of…</a:t>
            </a:r>
          </a:p>
          <a:p>
            <a:pPr marL="341313" indent="0">
              <a:buNone/>
            </a:pPr>
            <a:endParaRPr lang="en-US" dirty="0"/>
          </a:p>
          <a:p>
            <a:r>
              <a:rPr lang="en-US" dirty="0"/>
              <a:t>Instance-based learning</a:t>
            </a:r>
          </a:p>
          <a:p>
            <a:r>
              <a:rPr lang="en-US" dirty="0"/>
              <a:t>Unsupervised learning</a:t>
            </a:r>
          </a:p>
          <a:p>
            <a:r>
              <a:rPr lang="en-US" dirty="0"/>
              <a:t>Model-based learning</a:t>
            </a:r>
          </a:p>
          <a:p>
            <a:r>
              <a:rPr lang="en-US" dirty="0"/>
              <a:t>Batch learning</a:t>
            </a:r>
          </a:p>
        </p:txBody>
      </p:sp>
      <p:sp>
        <p:nvSpPr>
          <p:cNvPr id="4" name="Slide Number Placeholder 3">
            <a:extLst>
              <a:ext uri="{FF2B5EF4-FFF2-40B4-BE49-F238E27FC236}">
                <a16:creationId xmlns:a16="http://schemas.microsoft.com/office/drawing/2014/main" id="{98D1C9FC-2C63-4145-B2E8-A9B41672B9F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27</a:t>
            </a:fld>
            <a:endParaRPr lang="en-US" sz="1200" dirty="0">
              <a:solidFill>
                <a:srgbClr val="888888"/>
              </a:solidFill>
            </a:endParaRPr>
          </a:p>
        </p:txBody>
      </p:sp>
    </p:spTree>
    <p:extLst>
      <p:ext uri="{BB962C8B-B14F-4D97-AF65-F5344CB8AC3E}">
        <p14:creationId xmlns:p14="http://schemas.microsoft.com/office/powerpoint/2010/main" val="1985974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108BD7-4420-47CE-8C28-50C9A7E844F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28</a:t>
            </a:fld>
            <a:endParaRPr lang="en-US" sz="1200" dirty="0">
              <a:solidFill>
                <a:srgbClr val="888888"/>
              </a:solidFill>
            </a:endParaRPr>
          </a:p>
        </p:txBody>
      </p:sp>
      <p:pic>
        <p:nvPicPr>
          <p:cNvPr id="4" name="Picture 3" descr="A car parked in front of a building&#10;&#10;Description automatically generated">
            <a:extLst>
              <a:ext uri="{FF2B5EF4-FFF2-40B4-BE49-F238E27FC236}">
                <a16:creationId xmlns:a16="http://schemas.microsoft.com/office/drawing/2014/main" id="{92D15452-AD85-43A0-9F54-3A6F4AF36B82}"/>
              </a:ext>
            </a:extLst>
          </p:cNvPr>
          <p:cNvPicPr>
            <a:picLocks noChangeAspect="1"/>
          </p:cNvPicPr>
          <p:nvPr/>
        </p:nvPicPr>
        <p:blipFill>
          <a:blip r:embed="rId2"/>
          <a:stretch>
            <a:fillRect/>
          </a:stretch>
        </p:blipFill>
        <p:spPr>
          <a:xfrm>
            <a:off x="883478" y="452468"/>
            <a:ext cx="7377044" cy="4238564"/>
          </a:xfrm>
          <a:prstGeom prst="rect">
            <a:avLst/>
          </a:prstGeom>
        </p:spPr>
      </p:pic>
    </p:spTree>
    <p:extLst>
      <p:ext uri="{BB962C8B-B14F-4D97-AF65-F5344CB8AC3E}">
        <p14:creationId xmlns:p14="http://schemas.microsoft.com/office/powerpoint/2010/main" val="53668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4E4AB0C-608A-4F37-B517-2CDBF23BAF32}"/>
              </a:ext>
            </a:extLst>
          </p:cNvPr>
          <p:cNvSpPr>
            <a:spLocks noGrp="1"/>
          </p:cNvSpPr>
          <p:nvPr>
            <p:ph type="body" idx="1"/>
          </p:nvPr>
        </p:nvSpPr>
        <p:spPr/>
        <p:txBody>
          <a:bodyPr/>
          <a:lstStyle/>
          <a:p>
            <a:r>
              <a:rPr lang="en-US" dirty="0"/>
              <a:t>How can you tell if our trained ML model will work well on new data?</a:t>
            </a:r>
          </a:p>
          <a:p>
            <a:r>
              <a:rPr lang="en-US" dirty="0"/>
              <a:t>By splitting data into </a:t>
            </a:r>
            <a:r>
              <a:rPr lang="en-US" b="1" dirty="0"/>
              <a:t>Training data</a:t>
            </a:r>
            <a:r>
              <a:rPr lang="en-US" dirty="0"/>
              <a:t> and </a:t>
            </a:r>
            <a:r>
              <a:rPr lang="en-US" b="1" dirty="0"/>
              <a:t>Testing data</a:t>
            </a:r>
            <a:r>
              <a:rPr lang="en-US" dirty="0"/>
              <a:t> we can simulate model performance on new, unseen data</a:t>
            </a:r>
          </a:p>
          <a:p>
            <a:pPr lvl="1"/>
            <a:r>
              <a:rPr lang="en-US" dirty="0"/>
              <a:t>This allows us to estimate </a:t>
            </a:r>
            <a:r>
              <a:rPr lang="en-US" b="1" dirty="0"/>
              <a:t>Generalization error</a:t>
            </a:r>
            <a:r>
              <a:rPr lang="en-US" dirty="0"/>
              <a:t> by comparing a model’s predictions to the actual label of observations in the testing data</a:t>
            </a:r>
          </a:p>
          <a:p>
            <a:pPr lvl="1"/>
            <a:r>
              <a:rPr lang="en-US" dirty="0"/>
              <a:t>Sometimes called </a:t>
            </a:r>
            <a:r>
              <a:rPr lang="en-US" b="1" dirty="0"/>
              <a:t>Holdout Testing</a:t>
            </a:r>
            <a:endParaRPr lang="en-US" dirty="0"/>
          </a:p>
          <a:p>
            <a:r>
              <a:rPr lang="en-US" dirty="0"/>
              <a:t>Models with low error on training data but high on testing data = overfitting</a:t>
            </a:r>
          </a:p>
        </p:txBody>
      </p:sp>
      <p:sp>
        <p:nvSpPr>
          <p:cNvPr id="3" name="Text Placeholder 2">
            <a:extLst>
              <a:ext uri="{FF2B5EF4-FFF2-40B4-BE49-F238E27FC236}">
                <a16:creationId xmlns:a16="http://schemas.microsoft.com/office/drawing/2014/main" id="{FBE20A0A-43DF-482C-A534-256D6524F998}"/>
              </a:ext>
            </a:extLst>
          </p:cNvPr>
          <p:cNvSpPr>
            <a:spLocks noGrp="1"/>
          </p:cNvSpPr>
          <p:nvPr>
            <p:ph type="body" idx="2"/>
          </p:nvPr>
        </p:nvSpPr>
        <p:spPr/>
        <p:txBody>
          <a:bodyPr/>
          <a:lstStyle/>
          <a:p>
            <a:r>
              <a:rPr lang="en-US" dirty="0"/>
              <a:t>Model Testing and Validation</a:t>
            </a:r>
          </a:p>
        </p:txBody>
      </p:sp>
      <p:sp>
        <p:nvSpPr>
          <p:cNvPr id="4" name="Slide Number Placeholder 3">
            <a:extLst>
              <a:ext uri="{FF2B5EF4-FFF2-40B4-BE49-F238E27FC236}">
                <a16:creationId xmlns:a16="http://schemas.microsoft.com/office/drawing/2014/main" id="{147734DC-E181-45AC-9091-2D5B05CCD78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29</a:t>
            </a:fld>
            <a:endParaRPr lang="en-US" sz="1200" dirty="0">
              <a:solidFill>
                <a:srgbClr val="888888"/>
              </a:solidFill>
            </a:endParaRPr>
          </a:p>
        </p:txBody>
      </p:sp>
    </p:spTree>
    <p:extLst>
      <p:ext uri="{BB962C8B-B14F-4D97-AF65-F5344CB8AC3E}">
        <p14:creationId xmlns:p14="http://schemas.microsoft.com/office/powerpoint/2010/main" val="34336189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19AE8-3A17-44E7-A624-030044D51F19}"/>
              </a:ext>
            </a:extLst>
          </p:cNvPr>
          <p:cNvSpPr>
            <a:spLocks noGrp="1"/>
          </p:cNvSpPr>
          <p:nvPr>
            <p:ph type="body" idx="1"/>
          </p:nvPr>
        </p:nvSpPr>
        <p:spPr/>
        <p:txBody>
          <a:bodyPr>
            <a:normAutofit fontScale="85000" lnSpcReduction="20000"/>
          </a:bodyPr>
          <a:lstStyle/>
          <a:p>
            <a:r>
              <a:rPr lang="en-US" dirty="0"/>
              <a:t>12 Years in research and data analytics with The Nielsen Company, BlueCross BlueShield, and others </a:t>
            </a:r>
          </a:p>
          <a:p>
            <a:r>
              <a:rPr lang="en-US" dirty="0"/>
              <a:t>Model development for Department of Energy’s SPR and Telemedicine Impact Score projects </a:t>
            </a:r>
          </a:p>
          <a:p>
            <a:r>
              <a:rPr lang="en-US" dirty="0"/>
              <a:t>Business experience across several industries including healthcare, CPG, energy, financial services, insurance, consumer tech, and manufacturing</a:t>
            </a:r>
          </a:p>
          <a:p>
            <a:r>
              <a:rPr lang="en-US" dirty="0"/>
              <a:t>Expertise in data modeling, Big Data solutions consulting, Python, R, Microsoft Cognitive Services, etc.</a:t>
            </a:r>
          </a:p>
          <a:p>
            <a:r>
              <a:rPr lang="en-US" dirty="0"/>
              <a:t>MS/BS Purdue University and several professional certifications</a:t>
            </a:r>
          </a:p>
        </p:txBody>
      </p:sp>
      <p:sp>
        <p:nvSpPr>
          <p:cNvPr id="3" name="Text Placeholder 2">
            <a:extLst>
              <a:ext uri="{FF2B5EF4-FFF2-40B4-BE49-F238E27FC236}">
                <a16:creationId xmlns:a16="http://schemas.microsoft.com/office/drawing/2014/main" id="{B9807B74-4AF9-4790-901D-965C0F32860D}"/>
              </a:ext>
            </a:extLst>
          </p:cNvPr>
          <p:cNvSpPr>
            <a:spLocks noGrp="1"/>
          </p:cNvSpPr>
          <p:nvPr>
            <p:ph type="body" idx="2"/>
          </p:nvPr>
        </p:nvSpPr>
        <p:spPr/>
        <p:txBody>
          <a:bodyPr/>
          <a:lstStyle/>
          <a:p>
            <a:r>
              <a:rPr lang="en-US" dirty="0"/>
              <a:t>Instructor Introduction</a:t>
            </a:r>
          </a:p>
        </p:txBody>
      </p:sp>
      <p:sp>
        <p:nvSpPr>
          <p:cNvPr id="4" name="Slide Number Placeholder 3">
            <a:extLst>
              <a:ext uri="{FF2B5EF4-FFF2-40B4-BE49-F238E27FC236}">
                <a16:creationId xmlns:a16="http://schemas.microsoft.com/office/drawing/2014/main" id="{62CC7A13-2E6C-4F3D-98D9-E5E6FB6A1D55}"/>
              </a:ext>
            </a:extLst>
          </p:cNvPr>
          <p:cNvSpPr>
            <a:spLocks noGrp="1"/>
          </p:cNvSpPr>
          <p:nvPr>
            <p:ph type="sldNum" idx="12"/>
          </p:nvPr>
        </p:nvSpPr>
        <p:spPr/>
        <p:txBody>
          <a:bodyPr/>
          <a:lstStyle/>
          <a:p>
            <a:fld id="{00000000-1234-1234-1234-123412341234}" type="slidenum">
              <a:rPr lang="en-US" smtClean="0"/>
              <a:pPr/>
              <a:t>3</a:t>
            </a:fld>
            <a:endParaRPr lang="en-US" dirty="0"/>
          </a:p>
        </p:txBody>
      </p:sp>
      <p:pic>
        <p:nvPicPr>
          <p:cNvPr id="6" name="Picture 5">
            <a:extLst>
              <a:ext uri="{FF2B5EF4-FFF2-40B4-BE49-F238E27FC236}">
                <a16:creationId xmlns:a16="http://schemas.microsoft.com/office/drawing/2014/main" id="{35C79A31-15BA-48BF-ACF6-B3CA7FBEF166}"/>
              </a:ext>
            </a:extLst>
          </p:cNvPr>
          <p:cNvPicPr>
            <a:picLocks noChangeAspect="1"/>
          </p:cNvPicPr>
          <p:nvPr/>
        </p:nvPicPr>
        <p:blipFill>
          <a:blip r:embed="rId2"/>
          <a:stretch>
            <a:fillRect/>
          </a:stretch>
        </p:blipFill>
        <p:spPr>
          <a:xfrm>
            <a:off x="4894730" y="676964"/>
            <a:ext cx="3926540" cy="4027772"/>
          </a:xfrm>
          <a:prstGeom prst="rect">
            <a:avLst/>
          </a:prstGeom>
        </p:spPr>
      </p:pic>
    </p:spTree>
    <p:extLst>
      <p:ext uri="{BB962C8B-B14F-4D97-AF65-F5344CB8AC3E}">
        <p14:creationId xmlns:p14="http://schemas.microsoft.com/office/powerpoint/2010/main" val="1429817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88C83794-01F0-4D40-99B2-924DD0261298}"/>
              </a:ext>
            </a:extLst>
          </p:cNvPr>
          <p:cNvGrpSpPr/>
          <p:nvPr/>
        </p:nvGrpSpPr>
        <p:grpSpPr>
          <a:xfrm>
            <a:off x="406448" y="981256"/>
            <a:ext cx="8331105" cy="3180988"/>
            <a:chOff x="406448" y="981256"/>
            <a:chExt cx="8331105" cy="3180988"/>
          </a:xfrm>
        </p:grpSpPr>
        <p:sp>
          <p:nvSpPr>
            <p:cNvPr id="3" name="Shape 1228">
              <a:extLst>
                <a:ext uri="{FF2B5EF4-FFF2-40B4-BE49-F238E27FC236}">
                  <a16:creationId xmlns:a16="http://schemas.microsoft.com/office/drawing/2014/main" id="{29FF7F5D-33AF-40E6-9CB3-11131D7E622F}"/>
                </a:ext>
              </a:extLst>
            </p:cNvPr>
            <p:cNvSpPr/>
            <p:nvPr/>
          </p:nvSpPr>
          <p:spPr>
            <a:xfrm>
              <a:off x="882315"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 name="Shape 1229">
              <a:extLst>
                <a:ext uri="{FF2B5EF4-FFF2-40B4-BE49-F238E27FC236}">
                  <a16:creationId xmlns:a16="http://schemas.microsoft.com/office/drawing/2014/main" id="{8FD20107-416F-426B-A796-AFA07E2DC2BF}"/>
                </a:ext>
              </a:extLst>
            </p:cNvPr>
            <p:cNvSpPr/>
            <p:nvPr/>
          </p:nvSpPr>
          <p:spPr>
            <a:xfrm>
              <a:off x="1086876" y="24621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 name="Shape 1230">
              <a:extLst>
                <a:ext uri="{FF2B5EF4-FFF2-40B4-BE49-F238E27FC236}">
                  <a16:creationId xmlns:a16="http://schemas.microsoft.com/office/drawing/2014/main" id="{8D43D3EC-7E6A-4F2F-AD33-1C8B4FAA1903}"/>
                </a:ext>
              </a:extLst>
            </p:cNvPr>
            <p:cNvSpPr/>
            <p:nvPr/>
          </p:nvSpPr>
          <p:spPr>
            <a:xfrm>
              <a:off x="1513414" y="25965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 name="Shape 1231">
              <a:extLst>
                <a:ext uri="{FF2B5EF4-FFF2-40B4-BE49-F238E27FC236}">
                  <a16:creationId xmlns:a16="http://schemas.microsoft.com/office/drawing/2014/main" id="{49A49FCD-1541-462B-8218-EA10B3F72CB3}"/>
                </a:ext>
              </a:extLst>
            </p:cNvPr>
            <p:cNvSpPr/>
            <p:nvPr/>
          </p:nvSpPr>
          <p:spPr>
            <a:xfrm>
              <a:off x="1452509" y="20791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 name="Shape 1232">
              <a:extLst>
                <a:ext uri="{FF2B5EF4-FFF2-40B4-BE49-F238E27FC236}">
                  <a16:creationId xmlns:a16="http://schemas.microsoft.com/office/drawing/2014/main" id="{734C1C06-FA83-4758-8503-6429E5A38A71}"/>
                </a:ext>
              </a:extLst>
            </p:cNvPr>
            <p:cNvSpPr/>
            <p:nvPr/>
          </p:nvSpPr>
          <p:spPr>
            <a:xfrm>
              <a:off x="1452509" y="29207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8" name="Shape 1233">
              <a:extLst>
                <a:ext uri="{FF2B5EF4-FFF2-40B4-BE49-F238E27FC236}">
                  <a16:creationId xmlns:a16="http://schemas.microsoft.com/office/drawing/2014/main" id="{9E8545A0-E1AD-4BC1-8A83-4B0402747DEB}"/>
                </a:ext>
              </a:extLst>
            </p:cNvPr>
            <p:cNvSpPr/>
            <p:nvPr/>
          </p:nvSpPr>
          <p:spPr>
            <a:xfrm>
              <a:off x="1086876" y="17986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 name="Shape 1234">
              <a:extLst>
                <a:ext uri="{FF2B5EF4-FFF2-40B4-BE49-F238E27FC236}">
                  <a16:creationId xmlns:a16="http://schemas.microsoft.com/office/drawing/2014/main" id="{A4BF178C-500A-46C4-9068-81D63BE07D2A}"/>
                </a:ext>
              </a:extLst>
            </p:cNvPr>
            <p:cNvSpPr/>
            <p:nvPr/>
          </p:nvSpPr>
          <p:spPr>
            <a:xfrm>
              <a:off x="946039"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 name="Shape 1235">
              <a:extLst>
                <a:ext uri="{FF2B5EF4-FFF2-40B4-BE49-F238E27FC236}">
                  <a16:creationId xmlns:a16="http://schemas.microsoft.com/office/drawing/2014/main" id="{FFA6BE33-A933-44D0-B2D8-191126901ADF}"/>
                </a:ext>
              </a:extLst>
            </p:cNvPr>
            <p:cNvSpPr/>
            <p:nvPr/>
          </p:nvSpPr>
          <p:spPr>
            <a:xfrm>
              <a:off x="1868195" y="19395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 name="Shape 1236">
              <a:extLst>
                <a:ext uri="{FF2B5EF4-FFF2-40B4-BE49-F238E27FC236}">
                  <a16:creationId xmlns:a16="http://schemas.microsoft.com/office/drawing/2014/main" id="{E082EA58-ADD0-411A-ABEC-F379BF0BC390}"/>
                </a:ext>
              </a:extLst>
            </p:cNvPr>
            <p:cNvSpPr/>
            <p:nvPr/>
          </p:nvSpPr>
          <p:spPr>
            <a:xfrm>
              <a:off x="697988" y="25199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2" name="Shape 1237">
              <a:extLst>
                <a:ext uri="{FF2B5EF4-FFF2-40B4-BE49-F238E27FC236}">
                  <a16:creationId xmlns:a16="http://schemas.microsoft.com/office/drawing/2014/main" id="{9D2EDFB3-2009-41C6-82D1-2B088F37AFC9}"/>
                </a:ext>
              </a:extLst>
            </p:cNvPr>
            <p:cNvSpPr/>
            <p:nvPr/>
          </p:nvSpPr>
          <p:spPr>
            <a:xfrm>
              <a:off x="1265363"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3" name="Shape 1238">
              <a:extLst>
                <a:ext uri="{FF2B5EF4-FFF2-40B4-BE49-F238E27FC236}">
                  <a16:creationId xmlns:a16="http://schemas.microsoft.com/office/drawing/2014/main" id="{747A5ED8-7F20-4262-9187-90D97DEB37EF}"/>
                </a:ext>
              </a:extLst>
            </p:cNvPr>
            <p:cNvSpPr/>
            <p:nvPr/>
          </p:nvSpPr>
          <p:spPr>
            <a:xfrm>
              <a:off x="1868195" y="296113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4" name="Shape 1239">
              <a:extLst>
                <a:ext uri="{FF2B5EF4-FFF2-40B4-BE49-F238E27FC236}">
                  <a16:creationId xmlns:a16="http://schemas.microsoft.com/office/drawing/2014/main" id="{6EA0C1F7-9320-4145-87FC-E917B854AA06}"/>
                </a:ext>
              </a:extLst>
            </p:cNvPr>
            <p:cNvSpPr/>
            <p:nvPr/>
          </p:nvSpPr>
          <p:spPr>
            <a:xfrm>
              <a:off x="697988" y="1827559"/>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5" name="Shape 1240">
              <a:extLst>
                <a:ext uri="{FF2B5EF4-FFF2-40B4-BE49-F238E27FC236}">
                  <a16:creationId xmlns:a16="http://schemas.microsoft.com/office/drawing/2014/main" id="{92E67320-0E27-4ADA-931B-3F7D3FE27BE0}"/>
                </a:ext>
              </a:extLst>
            </p:cNvPr>
            <p:cNvSpPr/>
            <p:nvPr/>
          </p:nvSpPr>
          <p:spPr>
            <a:xfrm>
              <a:off x="1939952" y="26610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6" name="Shape 1241">
              <a:extLst>
                <a:ext uri="{FF2B5EF4-FFF2-40B4-BE49-F238E27FC236}">
                  <a16:creationId xmlns:a16="http://schemas.microsoft.com/office/drawing/2014/main" id="{D736F88A-2B6F-4048-AF46-9F34C59AA522}"/>
                </a:ext>
              </a:extLst>
            </p:cNvPr>
            <p:cNvSpPr/>
            <p:nvPr/>
          </p:nvSpPr>
          <p:spPr>
            <a:xfrm>
              <a:off x="697979" y="14660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7" name="Shape 1242">
              <a:extLst>
                <a:ext uri="{FF2B5EF4-FFF2-40B4-BE49-F238E27FC236}">
                  <a16:creationId xmlns:a16="http://schemas.microsoft.com/office/drawing/2014/main" id="{EECAA0A7-7B65-42A6-AD2A-04FAE5F44988}"/>
                </a:ext>
              </a:extLst>
            </p:cNvPr>
            <p:cNvSpPr/>
            <p:nvPr/>
          </p:nvSpPr>
          <p:spPr>
            <a:xfrm>
              <a:off x="1194089" y="13845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8" name="Shape 1243">
              <a:extLst>
                <a:ext uri="{FF2B5EF4-FFF2-40B4-BE49-F238E27FC236}">
                  <a16:creationId xmlns:a16="http://schemas.microsoft.com/office/drawing/2014/main" id="{1CF3A655-1466-47E0-96E5-269E3DE899EF}"/>
                </a:ext>
              </a:extLst>
            </p:cNvPr>
            <p:cNvSpPr/>
            <p:nvPr/>
          </p:nvSpPr>
          <p:spPr>
            <a:xfrm>
              <a:off x="2053173" y="1603446"/>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9" name="Shape 1244">
              <a:extLst>
                <a:ext uri="{FF2B5EF4-FFF2-40B4-BE49-F238E27FC236}">
                  <a16:creationId xmlns:a16="http://schemas.microsoft.com/office/drawing/2014/main" id="{89C7F72F-8098-45EC-8A37-B83BA42008DA}"/>
                </a:ext>
              </a:extLst>
            </p:cNvPr>
            <p:cNvSpPr/>
            <p:nvPr/>
          </p:nvSpPr>
          <p:spPr>
            <a:xfrm>
              <a:off x="2157735" y="213225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0" name="Shape 1245">
              <a:extLst>
                <a:ext uri="{FF2B5EF4-FFF2-40B4-BE49-F238E27FC236}">
                  <a16:creationId xmlns:a16="http://schemas.microsoft.com/office/drawing/2014/main" id="{CE0F98D7-7097-429F-87F7-E6FA319294D9}"/>
                </a:ext>
              </a:extLst>
            </p:cNvPr>
            <p:cNvSpPr/>
            <p:nvPr/>
          </p:nvSpPr>
          <p:spPr>
            <a:xfrm>
              <a:off x="1452509" y="15616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1" name="Shape 1246">
              <a:extLst>
                <a:ext uri="{FF2B5EF4-FFF2-40B4-BE49-F238E27FC236}">
                  <a16:creationId xmlns:a16="http://schemas.microsoft.com/office/drawing/2014/main" id="{9F590369-68F3-4911-A227-B8CB97D00450}"/>
                </a:ext>
              </a:extLst>
            </p:cNvPr>
            <p:cNvSpPr/>
            <p:nvPr/>
          </p:nvSpPr>
          <p:spPr>
            <a:xfrm>
              <a:off x="406448"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2" name="Shape 1247">
              <a:extLst>
                <a:ext uri="{FF2B5EF4-FFF2-40B4-BE49-F238E27FC236}">
                  <a16:creationId xmlns:a16="http://schemas.microsoft.com/office/drawing/2014/main" id="{09E3A356-30EB-4BEF-92E5-B3B76FF7413D}"/>
                </a:ext>
              </a:extLst>
            </p:cNvPr>
            <p:cNvSpPr/>
            <p:nvPr/>
          </p:nvSpPr>
          <p:spPr>
            <a:xfrm>
              <a:off x="2301223" y="271155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3" name="Shape 1248">
              <a:extLst>
                <a:ext uri="{FF2B5EF4-FFF2-40B4-BE49-F238E27FC236}">
                  <a16:creationId xmlns:a16="http://schemas.microsoft.com/office/drawing/2014/main" id="{62ADA8D5-3576-4EB6-972A-15E20890A60F}"/>
                </a:ext>
              </a:extLst>
            </p:cNvPr>
            <p:cNvSpPr/>
            <p:nvPr/>
          </p:nvSpPr>
          <p:spPr>
            <a:xfrm>
              <a:off x="3781055"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4" name="Shape 1249">
              <a:extLst>
                <a:ext uri="{FF2B5EF4-FFF2-40B4-BE49-F238E27FC236}">
                  <a16:creationId xmlns:a16="http://schemas.microsoft.com/office/drawing/2014/main" id="{4A10E3FA-287F-4312-ADB6-76BA0B4677A0}"/>
                </a:ext>
              </a:extLst>
            </p:cNvPr>
            <p:cNvSpPr/>
            <p:nvPr/>
          </p:nvSpPr>
          <p:spPr>
            <a:xfrm>
              <a:off x="3985616" y="25334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5" name="Shape 1250">
              <a:extLst>
                <a:ext uri="{FF2B5EF4-FFF2-40B4-BE49-F238E27FC236}">
                  <a16:creationId xmlns:a16="http://schemas.microsoft.com/office/drawing/2014/main" id="{BAA3A4C7-6453-4AE4-8F93-10B41003C6D3}"/>
                </a:ext>
              </a:extLst>
            </p:cNvPr>
            <p:cNvSpPr/>
            <p:nvPr/>
          </p:nvSpPr>
          <p:spPr>
            <a:xfrm>
              <a:off x="4412155" y="26678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6" name="Shape 1251">
              <a:extLst>
                <a:ext uri="{FF2B5EF4-FFF2-40B4-BE49-F238E27FC236}">
                  <a16:creationId xmlns:a16="http://schemas.microsoft.com/office/drawing/2014/main" id="{44BC81EB-0D90-490D-A7BB-187EC8541186}"/>
                </a:ext>
              </a:extLst>
            </p:cNvPr>
            <p:cNvSpPr/>
            <p:nvPr/>
          </p:nvSpPr>
          <p:spPr>
            <a:xfrm>
              <a:off x="4351249" y="21504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7" name="Shape 1252">
              <a:extLst>
                <a:ext uri="{FF2B5EF4-FFF2-40B4-BE49-F238E27FC236}">
                  <a16:creationId xmlns:a16="http://schemas.microsoft.com/office/drawing/2014/main" id="{94C1FC14-EAA0-4534-958F-294C55B54D46}"/>
                </a:ext>
              </a:extLst>
            </p:cNvPr>
            <p:cNvSpPr/>
            <p:nvPr/>
          </p:nvSpPr>
          <p:spPr>
            <a:xfrm>
              <a:off x="4351249" y="29920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8" name="Shape 1253">
              <a:extLst>
                <a:ext uri="{FF2B5EF4-FFF2-40B4-BE49-F238E27FC236}">
                  <a16:creationId xmlns:a16="http://schemas.microsoft.com/office/drawing/2014/main" id="{2ED21B1B-6329-4964-B62B-47371F4D512E}"/>
                </a:ext>
              </a:extLst>
            </p:cNvPr>
            <p:cNvSpPr/>
            <p:nvPr/>
          </p:nvSpPr>
          <p:spPr>
            <a:xfrm>
              <a:off x="3985616" y="18699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29" name="Shape 1254">
              <a:extLst>
                <a:ext uri="{FF2B5EF4-FFF2-40B4-BE49-F238E27FC236}">
                  <a16:creationId xmlns:a16="http://schemas.microsoft.com/office/drawing/2014/main" id="{F7955440-257F-425E-83B3-F669B94C9D2F}"/>
                </a:ext>
              </a:extLst>
            </p:cNvPr>
            <p:cNvSpPr/>
            <p:nvPr/>
          </p:nvSpPr>
          <p:spPr>
            <a:xfrm>
              <a:off x="3844779"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0" name="Shape 1255">
              <a:extLst>
                <a:ext uri="{FF2B5EF4-FFF2-40B4-BE49-F238E27FC236}">
                  <a16:creationId xmlns:a16="http://schemas.microsoft.com/office/drawing/2014/main" id="{05B10DB8-92F6-41A5-A0C4-59FC303BC1F8}"/>
                </a:ext>
              </a:extLst>
            </p:cNvPr>
            <p:cNvSpPr/>
            <p:nvPr/>
          </p:nvSpPr>
          <p:spPr>
            <a:xfrm>
              <a:off x="7883518" y="20449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1" name="Shape 1256">
              <a:extLst>
                <a:ext uri="{FF2B5EF4-FFF2-40B4-BE49-F238E27FC236}">
                  <a16:creationId xmlns:a16="http://schemas.microsoft.com/office/drawing/2014/main" id="{84ED46AE-003A-415E-9708-BDC0F2099A1D}"/>
                </a:ext>
              </a:extLst>
            </p:cNvPr>
            <p:cNvSpPr/>
            <p:nvPr/>
          </p:nvSpPr>
          <p:spPr>
            <a:xfrm>
              <a:off x="3596729" y="25912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2" name="Shape 1257">
              <a:extLst>
                <a:ext uri="{FF2B5EF4-FFF2-40B4-BE49-F238E27FC236}">
                  <a16:creationId xmlns:a16="http://schemas.microsoft.com/office/drawing/2014/main" id="{04D88147-D52D-4418-B887-AF2D1F117EDC}"/>
                </a:ext>
              </a:extLst>
            </p:cNvPr>
            <p:cNvSpPr/>
            <p:nvPr/>
          </p:nvSpPr>
          <p:spPr>
            <a:xfrm>
              <a:off x="4164104"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3" name="Shape 1258">
              <a:extLst>
                <a:ext uri="{FF2B5EF4-FFF2-40B4-BE49-F238E27FC236}">
                  <a16:creationId xmlns:a16="http://schemas.microsoft.com/office/drawing/2014/main" id="{C072C924-846A-447B-B447-3DEF7E43D012}"/>
                </a:ext>
              </a:extLst>
            </p:cNvPr>
            <p:cNvSpPr/>
            <p:nvPr/>
          </p:nvSpPr>
          <p:spPr>
            <a:xfrm>
              <a:off x="7883518" y="3066571"/>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4" name="Shape 1259">
              <a:extLst>
                <a:ext uri="{FF2B5EF4-FFF2-40B4-BE49-F238E27FC236}">
                  <a16:creationId xmlns:a16="http://schemas.microsoft.com/office/drawing/2014/main" id="{334C63B1-F7C0-4EB6-9CE3-A622F273FFCC}"/>
                </a:ext>
              </a:extLst>
            </p:cNvPr>
            <p:cNvSpPr/>
            <p:nvPr/>
          </p:nvSpPr>
          <p:spPr>
            <a:xfrm>
              <a:off x="3596729" y="1898858"/>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5" name="Shape 1260">
              <a:extLst>
                <a:ext uri="{FF2B5EF4-FFF2-40B4-BE49-F238E27FC236}">
                  <a16:creationId xmlns:a16="http://schemas.microsoft.com/office/drawing/2014/main" id="{D87118B7-29FC-4501-BA2D-4302DBFA3A4B}"/>
                </a:ext>
              </a:extLst>
            </p:cNvPr>
            <p:cNvSpPr/>
            <p:nvPr/>
          </p:nvSpPr>
          <p:spPr>
            <a:xfrm>
              <a:off x="3203611" y="1351587"/>
              <a:ext cx="1521916" cy="2006643"/>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6" name="Shape 1261">
              <a:extLst>
                <a:ext uri="{FF2B5EF4-FFF2-40B4-BE49-F238E27FC236}">
                  <a16:creationId xmlns:a16="http://schemas.microsoft.com/office/drawing/2014/main" id="{99D3BC04-D3B3-463C-89E6-2518B8710BFF}"/>
                </a:ext>
              </a:extLst>
            </p:cNvPr>
            <p:cNvSpPr/>
            <p:nvPr/>
          </p:nvSpPr>
          <p:spPr>
            <a:xfrm>
              <a:off x="7955276" y="27664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7" name="Shape 1262">
              <a:extLst>
                <a:ext uri="{FF2B5EF4-FFF2-40B4-BE49-F238E27FC236}">
                  <a16:creationId xmlns:a16="http://schemas.microsoft.com/office/drawing/2014/main" id="{D822BBC1-2EB7-461C-9C20-48E6C9B2694F}"/>
                </a:ext>
              </a:extLst>
            </p:cNvPr>
            <p:cNvSpPr/>
            <p:nvPr/>
          </p:nvSpPr>
          <p:spPr>
            <a:xfrm>
              <a:off x="3596719" y="15373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8" name="Shape 1263">
              <a:extLst>
                <a:ext uri="{FF2B5EF4-FFF2-40B4-BE49-F238E27FC236}">
                  <a16:creationId xmlns:a16="http://schemas.microsoft.com/office/drawing/2014/main" id="{51013C68-9A16-4EDA-B32F-187A50A15B47}"/>
                </a:ext>
              </a:extLst>
            </p:cNvPr>
            <p:cNvSpPr/>
            <p:nvPr/>
          </p:nvSpPr>
          <p:spPr>
            <a:xfrm>
              <a:off x="4092830" y="14558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39" name="Shape 1264">
              <a:extLst>
                <a:ext uri="{FF2B5EF4-FFF2-40B4-BE49-F238E27FC236}">
                  <a16:creationId xmlns:a16="http://schemas.microsoft.com/office/drawing/2014/main" id="{35DB39A0-2183-4CDB-B321-BACF7E397812}"/>
                </a:ext>
              </a:extLst>
            </p:cNvPr>
            <p:cNvSpPr/>
            <p:nvPr/>
          </p:nvSpPr>
          <p:spPr>
            <a:xfrm>
              <a:off x="8068497" y="1708885"/>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0" name="Shape 1265">
              <a:extLst>
                <a:ext uri="{FF2B5EF4-FFF2-40B4-BE49-F238E27FC236}">
                  <a16:creationId xmlns:a16="http://schemas.microsoft.com/office/drawing/2014/main" id="{688DFD55-5D60-4AC2-B430-A9D347C1119B}"/>
                </a:ext>
              </a:extLst>
            </p:cNvPr>
            <p:cNvSpPr/>
            <p:nvPr/>
          </p:nvSpPr>
          <p:spPr>
            <a:xfrm>
              <a:off x="8173059" y="223769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1" name="Shape 1266">
              <a:extLst>
                <a:ext uri="{FF2B5EF4-FFF2-40B4-BE49-F238E27FC236}">
                  <a16:creationId xmlns:a16="http://schemas.microsoft.com/office/drawing/2014/main" id="{3AB23400-FE07-45E0-8AA6-2F366CF130B4}"/>
                </a:ext>
              </a:extLst>
            </p:cNvPr>
            <p:cNvSpPr/>
            <p:nvPr/>
          </p:nvSpPr>
          <p:spPr>
            <a:xfrm>
              <a:off x="4351249" y="16329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2" name="Shape 1267">
              <a:extLst>
                <a:ext uri="{FF2B5EF4-FFF2-40B4-BE49-F238E27FC236}">
                  <a16:creationId xmlns:a16="http://schemas.microsoft.com/office/drawing/2014/main" id="{0A46E7A9-1718-4975-BB07-6B3D3701A6A6}"/>
                </a:ext>
              </a:extLst>
            </p:cNvPr>
            <p:cNvSpPr/>
            <p:nvPr/>
          </p:nvSpPr>
          <p:spPr>
            <a:xfrm>
              <a:off x="3305189"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3" name="Shape 1268">
              <a:extLst>
                <a:ext uri="{FF2B5EF4-FFF2-40B4-BE49-F238E27FC236}">
                  <a16:creationId xmlns:a16="http://schemas.microsoft.com/office/drawing/2014/main" id="{6B7717DE-8132-41C5-8996-F653ACA47BD0}"/>
                </a:ext>
              </a:extLst>
            </p:cNvPr>
            <p:cNvSpPr/>
            <p:nvPr/>
          </p:nvSpPr>
          <p:spPr>
            <a:xfrm>
              <a:off x="8316547" y="2816997"/>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4" name="Shape 1269">
              <a:extLst>
                <a:ext uri="{FF2B5EF4-FFF2-40B4-BE49-F238E27FC236}">
                  <a16:creationId xmlns:a16="http://schemas.microsoft.com/office/drawing/2014/main" id="{5455E5EA-65B2-4262-89A1-B96D63725DF4}"/>
                </a:ext>
              </a:extLst>
            </p:cNvPr>
            <p:cNvSpPr/>
            <p:nvPr/>
          </p:nvSpPr>
          <p:spPr>
            <a:xfrm>
              <a:off x="7855922" y="1385726"/>
              <a:ext cx="785459" cy="2006643"/>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5" name="Shape 1270">
              <a:extLst>
                <a:ext uri="{FF2B5EF4-FFF2-40B4-BE49-F238E27FC236}">
                  <a16:creationId xmlns:a16="http://schemas.microsoft.com/office/drawing/2014/main" id="{49B329EC-1E6E-4975-B6E0-B1E43D87DF7D}"/>
                </a:ext>
              </a:extLst>
            </p:cNvPr>
            <p:cNvSpPr txBox="1"/>
            <p:nvPr/>
          </p:nvSpPr>
          <p:spPr>
            <a:xfrm>
              <a:off x="3425982" y="981256"/>
              <a:ext cx="1085742"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TRAINING</a:t>
              </a:r>
              <a:endParaRPr dirty="0">
                <a:latin typeface="Calibri" panose="020F0502020204030204" pitchFamily="34" charset="0"/>
                <a:cs typeface="Calibri" panose="020F0502020204030204" pitchFamily="34" charset="0"/>
              </a:endParaRPr>
            </a:p>
          </p:txBody>
        </p:sp>
        <p:sp>
          <p:nvSpPr>
            <p:cNvPr id="46" name="Shape 1271">
              <a:extLst>
                <a:ext uri="{FF2B5EF4-FFF2-40B4-BE49-F238E27FC236}">
                  <a16:creationId xmlns:a16="http://schemas.microsoft.com/office/drawing/2014/main" id="{666F8432-3259-49B8-A376-A4B0A8F0AAA8}"/>
                </a:ext>
              </a:extLst>
            </p:cNvPr>
            <p:cNvSpPr txBox="1"/>
            <p:nvPr/>
          </p:nvSpPr>
          <p:spPr>
            <a:xfrm>
              <a:off x="7759749" y="1015395"/>
              <a:ext cx="977804"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TESTING</a:t>
              </a:r>
              <a:endParaRPr dirty="0">
                <a:latin typeface="Calibri" panose="020F0502020204030204" pitchFamily="34" charset="0"/>
                <a:cs typeface="Calibri" panose="020F0502020204030204" pitchFamily="34" charset="0"/>
              </a:endParaRPr>
            </a:p>
          </p:txBody>
        </p:sp>
        <p:sp>
          <p:nvSpPr>
            <p:cNvPr id="47" name="Shape 1272">
              <a:extLst>
                <a:ext uri="{FF2B5EF4-FFF2-40B4-BE49-F238E27FC236}">
                  <a16:creationId xmlns:a16="http://schemas.microsoft.com/office/drawing/2014/main" id="{FC23646D-2A93-45CE-80B8-3CF279F74BB8}"/>
                </a:ext>
              </a:extLst>
            </p:cNvPr>
            <p:cNvSpPr/>
            <p:nvPr/>
          </p:nvSpPr>
          <p:spPr>
            <a:xfrm rot="10800000" flipH="1">
              <a:off x="1253365" y="3434434"/>
              <a:ext cx="7170493"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48" name="Shape 1273">
              <a:extLst>
                <a:ext uri="{FF2B5EF4-FFF2-40B4-BE49-F238E27FC236}">
                  <a16:creationId xmlns:a16="http://schemas.microsoft.com/office/drawing/2014/main" id="{1CD0A4DB-9E8E-46CB-AF18-A34C212ECB85}"/>
                </a:ext>
              </a:extLst>
            </p:cNvPr>
            <p:cNvSpPr/>
            <p:nvPr/>
          </p:nvSpPr>
          <p:spPr>
            <a:xfrm rot="10800000" flipH="1">
              <a:off x="1253365" y="3434434"/>
              <a:ext cx="2875691"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0" name="Shape 1276">
              <a:extLst>
                <a:ext uri="{FF2B5EF4-FFF2-40B4-BE49-F238E27FC236}">
                  <a16:creationId xmlns:a16="http://schemas.microsoft.com/office/drawing/2014/main" id="{05850D99-4A16-4604-A0AB-96067C266C1B}"/>
                </a:ext>
              </a:extLst>
            </p:cNvPr>
            <p:cNvSpPr/>
            <p:nvPr/>
          </p:nvSpPr>
          <p:spPr>
            <a:xfrm>
              <a:off x="4788009"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1" name="Shape 1277">
              <a:extLst>
                <a:ext uri="{FF2B5EF4-FFF2-40B4-BE49-F238E27FC236}">
                  <a16:creationId xmlns:a16="http://schemas.microsoft.com/office/drawing/2014/main" id="{A1FB1FAB-EEEA-445F-8636-4A0741341166}"/>
                </a:ext>
              </a:extLst>
            </p:cNvPr>
            <p:cNvSpPr/>
            <p:nvPr/>
          </p:nvSpPr>
          <p:spPr>
            <a:xfrm>
              <a:off x="7156335"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55" name="Picture 54" descr="A close up of a map&#10;&#10;Description automatically generated">
              <a:extLst>
                <a:ext uri="{FF2B5EF4-FFF2-40B4-BE49-F238E27FC236}">
                  <a16:creationId xmlns:a16="http://schemas.microsoft.com/office/drawing/2014/main" id="{AF7AAA78-55F8-402A-B8EE-49ED4C6025D8}"/>
                </a:ext>
              </a:extLst>
            </p:cNvPr>
            <p:cNvPicPr>
              <a:picLocks noChangeAspect="1"/>
            </p:cNvPicPr>
            <p:nvPr/>
          </p:nvPicPr>
          <p:blipFill>
            <a:blip r:embed="rId2"/>
            <a:stretch>
              <a:fillRect/>
            </a:stretch>
          </p:blipFill>
          <p:spPr>
            <a:xfrm>
              <a:off x="5466798" y="1746278"/>
              <a:ext cx="1620366" cy="1232391"/>
            </a:xfrm>
            <a:prstGeom prst="rect">
              <a:avLst/>
            </a:prstGeom>
          </p:spPr>
        </p:pic>
      </p:grpSp>
      <p:sp>
        <p:nvSpPr>
          <p:cNvPr id="2" name="Slide Number Placeholder 1">
            <a:extLst>
              <a:ext uri="{FF2B5EF4-FFF2-40B4-BE49-F238E27FC236}">
                <a16:creationId xmlns:a16="http://schemas.microsoft.com/office/drawing/2014/main" id="{60348ACF-2EE2-46C6-8FAB-18B83069704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30</a:t>
            </a:fld>
            <a:endParaRPr lang="en-US" sz="1200" dirty="0">
              <a:solidFill>
                <a:srgbClr val="888888"/>
              </a:solidFill>
            </a:endParaRPr>
          </a:p>
        </p:txBody>
      </p:sp>
      <p:sp>
        <p:nvSpPr>
          <p:cNvPr id="54" name="Shape 1452">
            <a:extLst>
              <a:ext uri="{FF2B5EF4-FFF2-40B4-BE49-F238E27FC236}">
                <a16:creationId xmlns:a16="http://schemas.microsoft.com/office/drawing/2014/main" id="{97DADF6A-B080-4042-9424-EF0B59FC1856}"/>
              </a:ext>
            </a:extLst>
          </p:cNvPr>
          <p:cNvSpPr txBox="1"/>
          <p:nvPr/>
        </p:nvSpPr>
        <p:spPr>
          <a:xfrm>
            <a:off x="2319900" y="297317"/>
            <a:ext cx="4504200" cy="5943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Holdout</a:t>
            </a:r>
            <a:endParaRPr sz="3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2478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00AD6AB-CF8B-4E04-93ED-32B37D5F2F2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31</a:t>
            </a:fld>
            <a:endParaRPr lang="en-US" sz="1200" dirty="0">
              <a:solidFill>
                <a:srgbClr val="888888"/>
              </a:solidFill>
            </a:endParaRPr>
          </a:p>
        </p:txBody>
      </p:sp>
      <p:sp>
        <p:nvSpPr>
          <p:cNvPr id="57" name="Shape 1452">
            <a:extLst>
              <a:ext uri="{FF2B5EF4-FFF2-40B4-BE49-F238E27FC236}">
                <a16:creationId xmlns:a16="http://schemas.microsoft.com/office/drawing/2014/main" id="{96F0D8E0-D31E-4B6F-9A00-3D9738AB5021}"/>
              </a:ext>
            </a:extLst>
          </p:cNvPr>
          <p:cNvSpPr txBox="1"/>
          <p:nvPr/>
        </p:nvSpPr>
        <p:spPr>
          <a:xfrm>
            <a:off x="2319900" y="297317"/>
            <a:ext cx="4504200" cy="5943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Holdout with Validation</a:t>
            </a:r>
            <a:endParaRPr sz="3000" b="1" dirty="0">
              <a:latin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08F3389C-4975-4549-A690-C8E0E9099D2B}"/>
              </a:ext>
            </a:extLst>
          </p:cNvPr>
          <p:cNvGrpSpPr/>
          <p:nvPr/>
        </p:nvGrpSpPr>
        <p:grpSpPr>
          <a:xfrm>
            <a:off x="406448" y="981256"/>
            <a:ext cx="8331105" cy="3180988"/>
            <a:chOff x="406448" y="981256"/>
            <a:chExt cx="8331105" cy="3180988"/>
          </a:xfrm>
        </p:grpSpPr>
        <p:sp>
          <p:nvSpPr>
            <p:cNvPr id="35" name="Shape 1321">
              <a:extLst>
                <a:ext uri="{FF2B5EF4-FFF2-40B4-BE49-F238E27FC236}">
                  <a16:creationId xmlns:a16="http://schemas.microsoft.com/office/drawing/2014/main" id="{843CA523-8FBF-4801-910F-676D264104D5}"/>
                </a:ext>
              </a:extLst>
            </p:cNvPr>
            <p:cNvSpPr/>
            <p:nvPr/>
          </p:nvSpPr>
          <p:spPr>
            <a:xfrm>
              <a:off x="3205094" y="1350448"/>
              <a:ext cx="1539520" cy="1178806"/>
            </a:xfrm>
            <a:prstGeom prst="rect">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1" name="Shape 1337">
              <a:extLst>
                <a:ext uri="{FF2B5EF4-FFF2-40B4-BE49-F238E27FC236}">
                  <a16:creationId xmlns:a16="http://schemas.microsoft.com/office/drawing/2014/main" id="{55D4D936-F2C8-4CEC-BBBE-763EDBA63B05}"/>
                </a:ext>
              </a:extLst>
            </p:cNvPr>
            <p:cNvSpPr/>
            <p:nvPr/>
          </p:nvSpPr>
          <p:spPr>
            <a:xfrm>
              <a:off x="3205094" y="2527931"/>
              <a:ext cx="1539520" cy="865291"/>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2" name="Shape 1338">
              <a:extLst>
                <a:ext uri="{FF2B5EF4-FFF2-40B4-BE49-F238E27FC236}">
                  <a16:creationId xmlns:a16="http://schemas.microsoft.com/office/drawing/2014/main" id="{893AD31A-BF4E-4B04-9C7F-95B9B80FB131}"/>
                </a:ext>
              </a:extLst>
            </p:cNvPr>
            <p:cNvSpPr txBox="1"/>
            <p:nvPr/>
          </p:nvSpPr>
          <p:spPr>
            <a:xfrm>
              <a:off x="3341950" y="3374023"/>
              <a:ext cx="1328490" cy="370748"/>
            </a:xfrm>
            <a:prstGeom prst="rect">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VALIDATION</a:t>
              </a:r>
              <a:endParaRPr dirty="0">
                <a:latin typeface="Calibri" panose="020F0502020204030204" pitchFamily="34" charset="0"/>
                <a:cs typeface="Calibri" panose="020F0502020204030204" pitchFamily="34" charset="0"/>
              </a:endParaRPr>
            </a:p>
          </p:txBody>
        </p:sp>
        <p:sp>
          <p:nvSpPr>
            <p:cNvPr id="53" name="Shape 1340">
              <a:extLst>
                <a:ext uri="{FF2B5EF4-FFF2-40B4-BE49-F238E27FC236}">
                  <a16:creationId xmlns:a16="http://schemas.microsoft.com/office/drawing/2014/main" id="{99D17D72-9553-4296-B14A-7678CBDA2314}"/>
                </a:ext>
              </a:extLst>
            </p:cNvPr>
            <p:cNvSpPr/>
            <p:nvPr/>
          </p:nvSpPr>
          <p:spPr>
            <a:xfrm rot="16200000" flipH="1">
              <a:off x="5453647" y="2388522"/>
              <a:ext cx="415696" cy="1586172"/>
            </a:xfrm>
            <a:prstGeom prst="bentUpArrow">
              <a:avLst>
                <a:gd name="adj1" fmla="val 25000"/>
                <a:gd name="adj2" fmla="val 25000"/>
                <a:gd name="adj3" fmla="val 25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4" name="Shape 1341">
              <a:extLst>
                <a:ext uri="{FF2B5EF4-FFF2-40B4-BE49-F238E27FC236}">
                  <a16:creationId xmlns:a16="http://schemas.microsoft.com/office/drawing/2014/main" id="{0348208D-CCAA-4AED-B007-EC660ACBB3AA}"/>
                </a:ext>
              </a:extLst>
            </p:cNvPr>
            <p:cNvSpPr/>
            <p:nvPr/>
          </p:nvSpPr>
          <p:spPr>
            <a:xfrm rot="10800000" flipH="1">
              <a:off x="4837064" y="1383466"/>
              <a:ext cx="1586172" cy="353666"/>
            </a:xfrm>
            <a:prstGeom prst="bentUpArrow">
              <a:avLst>
                <a:gd name="adj1" fmla="val 25000"/>
                <a:gd name="adj2" fmla="val 25000"/>
                <a:gd name="adj3" fmla="val 25000"/>
              </a:avLst>
            </a:prstGeom>
            <a:ln>
              <a:headEnd type="none" w="sm" len="sm"/>
              <a:tailEnd type="none" w="sm" len="sm"/>
            </a:ln>
          </p:spPr>
          <p:style>
            <a:lnRef idx="1">
              <a:schemeClr val="accent3"/>
            </a:lnRef>
            <a:fillRef idx="2">
              <a:schemeClr val="accent3"/>
            </a:fillRef>
            <a:effectRef idx="1">
              <a:schemeClr val="accent3"/>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8" name="Shape 1228">
              <a:extLst>
                <a:ext uri="{FF2B5EF4-FFF2-40B4-BE49-F238E27FC236}">
                  <a16:creationId xmlns:a16="http://schemas.microsoft.com/office/drawing/2014/main" id="{EF3C8F6D-D7F8-49A1-BC1E-129EB70EF5AA}"/>
                </a:ext>
              </a:extLst>
            </p:cNvPr>
            <p:cNvSpPr/>
            <p:nvPr/>
          </p:nvSpPr>
          <p:spPr>
            <a:xfrm>
              <a:off x="882315"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59" name="Shape 1229">
              <a:extLst>
                <a:ext uri="{FF2B5EF4-FFF2-40B4-BE49-F238E27FC236}">
                  <a16:creationId xmlns:a16="http://schemas.microsoft.com/office/drawing/2014/main" id="{19164934-A18A-4FD2-94AC-6B00AAFC40B8}"/>
                </a:ext>
              </a:extLst>
            </p:cNvPr>
            <p:cNvSpPr/>
            <p:nvPr/>
          </p:nvSpPr>
          <p:spPr>
            <a:xfrm>
              <a:off x="1086876" y="24621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0" name="Shape 1230">
              <a:extLst>
                <a:ext uri="{FF2B5EF4-FFF2-40B4-BE49-F238E27FC236}">
                  <a16:creationId xmlns:a16="http://schemas.microsoft.com/office/drawing/2014/main" id="{1127F254-CECD-4FDD-B6FE-19152366E628}"/>
                </a:ext>
              </a:extLst>
            </p:cNvPr>
            <p:cNvSpPr/>
            <p:nvPr/>
          </p:nvSpPr>
          <p:spPr>
            <a:xfrm>
              <a:off x="1513414" y="25965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1" name="Shape 1231">
              <a:extLst>
                <a:ext uri="{FF2B5EF4-FFF2-40B4-BE49-F238E27FC236}">
                  <a16:creationId xmlns:a16="http://schemas.microsoft.com/office/drawing/2014/main" id="{4D6D7E91-8AD6-4639-856E-919031B7E226}"/>
                </a:ext>
              </a:extLst>
            </p:cNvPr>
            <p:cNvSpPr/>
            <p:nvPr/>
          </p:nvSpPr>
          <p:spPr>
            <a:xfrm>
              <a:off x="1452509" y="20791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2" name="Shape 1232">
              <a:extLst>
                <a:ext uri="{FF2B5EF4-FFF2-40B4-BE49-F238E27FC236}">
                  <a16:creationId xmlns:a16="http://schemas.microsoft.com/office/drawing/2014/main" id="{171E42A9-47EB-497B-919E-AE16A236A8BB}"/>
                </a:ext>
              </a:extLst>
            </p:cNvPr>
            <p:cNvSpPr/>
            <p:nvPr/>
          </p:nvSpPr>
          <p:spPr>
            <a:xfrm>
              <a:off x="1452509" y="29207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3" name="Shape 1233">
              <a:extLst>
                <a:ext uri="{FF2B5EF4-FFF2-40B4-BE49-F238E27FC236}">
                  <a16:creationId xmlns:a16="http://schemas.microsoft.com/office/drawing/2014/main" id="{22EAF665-5652-4C50-B6DE-54D6023A29FD}"/>
                </a:ext>
              </a:extLst>
            </p:cNvPr>
            <p:cNvSpPr/>
            <p:nvPr/>
          </p:nvSpPr>
          <p:spPr>
            <a:xfrm>
              <a:off x="1086876" y="17986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4" name="Shape 1234">
              <a:extLst>
                <a:ext uri="{FF2B5EF4-FFF2-40B4-BE49-F238E27FC236}">
                  <a16:creationId xmlns:a16="http://schemas.microsoft.com/office/drawing/2014/main" id="{4772D400-39D4-49AE-8424-5E2741E18E77}"/>
                </a:ext>
              </a:extLst>
            </p:cNvPr>
            <p:cNvSpPr/>
            <p:nvPr/>
          </p:nvSpPr>
          <p:spPr>
            <a:xfrm>
              <a:off x="946039"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5" name="Shape 1235">
              <a:extLst>
                <a:ext uri="{FF2B5EF4-FFF2-40B4-BE49-F238E27FC236}">
                  <a16:creationId xmlns:a16="http://schemas.microsoft.com/office/drawing/2014/main" id="{C20644E2-DA19-49ED-B656-48AC1FA2C94E}"/>
                </a:ext>
              </a:extLst>
            </p:cNvPr>
            <p:cNvSpPr/>
            <p:nvPr/>
          </p:nvSpPr>
          <p:spPr>
            <a:xfrm>
              <a:off x="1868195" y="19395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6" name="Shape 1236">
              <a:extLst>
                <a:ext uri="{FF2B5EF4-FFF2-40B4-BE49-F238E27FC236}">
                  <a16:creationId xmlns:a16="http://schemas.microsoft.com/office/drawing/2014/main" id="{948B0B62-970B-4E09-BD65-DDA73C3C9106}"/>
                </a:ext>
              </a:extLst>
            </p:cNvPr>
            <p:cNvSpPr/>
            <p:nvPr/>
          </p:nvSpPr>
          <p:spPr>
            <a:xfrm>
              <a:off x="697988" y="25199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7" name="Shape 1237">
              <a:extLst>
                <a:ext uri="{FF2B5EF4-FFF2-40B4-BE49-F238E27FC236}">
                  <a16:creationId xmlns:a16="http://schemas.microsoft.com/office/drawing/2014/main" id="{9F241DC6-893B-4AC6-A80E-CB2306BAF55B}"/>
                </a:ext>
              </a:extLst>
            </p:cNvPr>
            <p:cNvSpPr/>
            <p:nvPr/>
          </p:nvSpPr>
          <p:spPr>
            <a:xfrm>
              <a:off x="1265363" y="30373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8" name="Shape 1238">
              <a:extLst>
                <a:ext uri="{FF2B5EF4-FFF2-40B4-BE49-F238E27FC236}">
                  <a16:creationId xmlns:a16="http://schemas.microsoft.com/office/drawing/2014/main" id="{9A6659B6-7A7B-491B-B06B-B702CA19EC59}"/>
                </a:ext>
              </a:extLst>
            </p:cNvPr>
            <p:cNvSpPr/>
            <p:nvPr/>
          </p:nvSpPr>
          <p:spPr>
            <a:xfrm>
              <a:off x="1868195" y="296113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69" name="Shape 1239">
              <a:extLst>
                <a:ext uri="{FF2B5EF4-FFF2-40B4-BE49-F238E27FC236}">
                  <a16:creationId xmlns:a16="http://schemas.microsoft.com/office/drawing/2014/main" id="{C3577C44-49FD-4E33-9377-3BCD546AB65F}"/>
                </a:ext>
              </a:extLst>
            </p:cNvPr>
            <p:cNvSpPr/>
            <p:nvPr/>
          </p:nvSpPr>
          <p:spPr>
            <a:xfrm>
              <a:off x="697988" y="1827559"/>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0" name="Shape 1240">
              <a:extLst>
                <a:ext uri="{FF2B5EF4-FFF2-40B4-BE49-F238E27FC236}">
                  <a16:creationId xmlns:a16="http://schemas.microsoft.com/office/drawing/2014/main" id="{40154B8A-9F8D-485F-98E6-D2934A80A530}"/>
                </a:ext>
              </a:extLst>
            </p:cNvPr>
            <p:cNvSpPr/>
            <p:nvPr/>
          </p:nvSpPr>
          <p:spPr>
            <a:xfrm>
              <a:off x="1939952" y="2661034"/>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1" name="Shape 1241">
              <a:extLst>
                <a:ext uri="{FF2B5EF4-FFF2-40B4-BE49-F238E27FC236}">
                  <a16:creationId xmlns:a16="http://schemas.microsoft.com/office/drawing/2014/main" id="{E22F75B0-799A-4E54-83E2-8DA40EA4891A}"/>
                </a:ext>
              </a:extLst>
            </p:cNvPr>
            <p:cNvSpPr/>
            <p:nvPr/>
          </p:nvSpPr>
          <p:spPr>
            <a:xfrm>
              <a:off x="697979" y="14660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2" name="Shape 1242">
              <a:extLst>
                <a:ext uri="{FF2B5EF4-FFF2-40B4-BE49-F238E27FC236}">
                  <a16:creationId xmlns:a16="http://schemas.microsoft.com/office/drawing/2014/main" id="{B5319ACC-F999-453D-B1E2-64640F4CDA6F}"/>
                </a:ext>
              </a:extLst>
            </p:cNvPr>
            <p:cNvSpPr/>
            <p:nvPr/>
          </p:nvSpPr>
          <p:spPr>
            <a:xfrm>
              <a:off x="1194089" y="13845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3" name="Shape 1243">
              <a:extLst>
                <a:ext uri="{FF2B5EF4-FFF2-40B4-BE49-F238E27FC236}">
                  <a16:creationId xmlns:a16="http://schemas.microsoft.com/office/drawing/2014/main" id="{A3E38E89-08A3-4CCC-A418-050B4048C2EA}"/>
                </a:ext>
              </a:extLst>
            </p:cNvPr>
            <p:cNvSpPr/>
            <p:nvPr/>
          </p:nvSpPr>
          <p:spPr>
            <a:xfrm>
              <a:off x="2053173" y="1603446"/>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4" name="Shape 1244">
              <a:extLst>
                <a:ext uri="{FF2B5EF4-FFF2-40B4-BE49-F238E27FC236}">
                  <a16:creationId xmlns:a16="http://schemas.microsoft.com/office/drawing/2014/main" id="{D05769E5-EFEC-4F2E-99D3-D906FE5E0B20}"/>
                </a:ext>
              </a:extLst>
            </p:cNvPr>
            <p:cNvSpPr/>
            <p:nvPr/>
          </p:nvSpPr>
          <p:spPr>
            <a:xfrm>
              <a:off x="2157735" y="213225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5" name="Shape 1245">
              <a:extLst>
                <a:ext uri="{FF2B5EF4-FFF2-40B4-BE49-F238E27FC236}">
                  <a16:creationId xmlns:a16="http://schemas.microsoft.com/office/drawing/2014/main" id="{DAA5B4D4-E77A-4EBB-A157-547368662E46}"/>
                </a:ext>
              </a:extLst>
            </p:cNvPr>
            <p:cNvSpPr/>
            <p:nvPr/>
          </p:nvSpPr>
          <p:spPr>
            <a:xfrm>
              <a:off x="1452509" y="15616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6" name="Shape 1246">
              <a:extLst>
                <a:ext uri="{FF2B5EF4-FFF2-40B4-BE49-F238E27FC236}">
                  <a16:creationId xmlns:a16="http://schemas.microsoft.com/office/drawing/2014/main" id="{71BE919C-9D5B-4978-9B3F-6DF5252FB0F2}"/>
                </a:ext>
              </a:extLst>
            </p:cNvPr>
            <p:cNvSpPr/>
            <p:nvPr/>
          </p:nvSpPr>
          <p:spPr>
            <a:xfrm>
              <a:off x="406448" y="21891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77" name="Shape 1247">
              <a:extLst>
                <a:ext uri="{FF2B5EF4-FFF2-40B4-BE49-F238E27FC236}">
                  <a16:creationId xmlns:a16="http://schemas.microsoft.com/office/drawing/2014/main" id="{FDCA7043-703B-4C4D-815B-5CFFF3A91EB4}"/>
                </a:ext>
              </a:extLst>
            </p:cNvPr>
            <p:cNvSpPr/>
            <p:nvPr/>
          </p:nvSpPr>
          <p:spPr>
            <a:xfrm>
              <a:off x="2301223" y="271155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2" name="Shape 1248">
              <a:extLst>
                <a:ext uri="{FF2B5EF4-FFF2-40B4-BE49-F238E27FC236}">
                  <a16:creationId xmlns:a16="http://schemas.microsoft.com/office/drawing/2014/main" id="{A210E0ED-D4FD-44EA-83D9-2E9A90B44F71}"/>
                </a:ext>
              </a:extLst>
            </p:cNvPr>
            <p:cNvSpPr/>
            <p:nvPr/>
          </p:nvSpPr>
          <p:spPr>
            <a:xfrm>
              <a:off x="3781055"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3" name="Shape 1249">
              <a:extLst>
                <a:ext uri="{FF2B5EF4-FFF2-40B4-BE49-F238E27FC236}">
                  <a16:creationId xmlns:a16="http://schemas.microsoft.com/office/drawing/2014/main" id="{03A1EF94-444D-4DAE-B7E5-DF983F3EB2ED}"/>
                </a:ext>
              </a:extLst>
            </p:cNvPr>
            <p:cNvSpPr/>
            <p:nvPr/>
          </p:nvSpPr>
          <p:spPr>
            <a:xfrm>
              <a:off x="3985616" y="2533461"/>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4" name="Shape 1250">
              <a:extLst>
                <a:ext uri="{FF2B5EF4-FFF2-40B4-BE49-F238E27FC236}">
                  <a16:creationId xmlns:a16="http://schemas.microsoft.com/office/drawing/2014/main" id="{23424D69-98CF-4E3A-80A8-E69A0035A66F}"/>
                </a:ext>
              </a:extLst>
            </p:cNvPr>
            <p:cNvSpPr/>
            <p:nvPr/>
          </p:nvSpPr>
          <p:spPr>
            <a:xfrm>
              <a:off x="4412155" y="2667835"/>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5" name="Shape 1251">
              <a:extLst>
                <a:ext uri="{FF2B5EF4-FFF2-40B4-BE49-F238E27FC236}">
                  <a16:creationId xmlns:a16="http://schemas.microsoft.com/office/drawing/2014/main" id="{230B07FE-4A0C-4821-BB9E-128E840E4C09}"/>
                </a:ext>
              </a:extLst>
            </p:cNvPr>
            <p:cNvSpPr/>
            <p:nvPr/>
          </p:nvSpPr>
          <p:spPr>
            <a:xfrm>
              <a:off x="4351249" y="2150406"/>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6" name="Shape 1252">
              <a:extLst>
                <a:ext uri="{FF2B5EF4-FFF2-40B4-BE49-F238E27FC236}">
                  <a16:creationId xmlns:a16="http://schemas.microsoft.com/office/drawing/2014/main" id="{B8C3280C-C518-47E3-880E-18277CEE4930}"/>
                </a:ext>
              </a:extLst>
            </p:cNvPr>
            <p:cNvSpPr/>
            <p:nvPr/>
          </p:nvSpPr>
          <p:spPr>
            <a:xfrm>
              <a:off x="4351249" y="299203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7" name="Shape 1253">
              <a:extLst>
                <a:ext uri="{FF2B5EF4-FFF2-40B4-BE49-F238E27FC236}">
                  <a16:creationId xmlns:a16="http://schemas.microsoft.com/office/drawing/2014/main" id="{40009447-C4E0-41CB-BC14-E4C9D8FB933F}"/>
                </a:ext>
              </a:extLst>
            </p:cNvPr>
            <p:cNvSpPr/>
            <p:nvPr/>
          </p:nvSpPr>
          <p:spPr>
            <a:xfrm>
              <a:off x="3985616" y="1869969"/>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8" name="Shape 1254">
              <a:extLst>
                <a:ext uri="{FF2B5EF4-FFF2-40B4-BE49-F238E27FC236}">
                  <a16:creationId xmlns:a16="http://schemas.microsoft.com/office/drawing/2014/main" id="{90953C53-CCAD-44C7-A543-8671FC2A46C2}"/>
                </a:ext>
              </a:extLst>
            </p:cNvPr>
            <p:cNvSpPr/>
            <p:nvPr/>
          </p:nvSpPr>
          <p:spPr>
            <a:xfrm>
              <a:off x="3844779"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99" name="Shape 1256">
              <a:extLst>
                <a:ext uri="{FF2B5EF4-FFF2-40B4-BE49-F238E27FC236}">
                  <a16:creationId xmlns:a16="http://schemas.microsoft.com/office/drawing/2014/main" id="{DBD00A84-CA85-4A9C-B344-116C75365A2F}"/>
                </a:ext>
              </a:extLst>
            </p:cNvPr>
            <p:cNvSpPr/>
            <p:nvPr/>
          </p:nvSpPr>
          <p:spPr>
            <a:xfrm>
              <a:off x="3596729" y="2591242"/>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0" name="Shape 1257">
              <a:extLst>
                <a:ext uri="{FF2B5EF4-FFF2-40B4-BE49-F238E27FC236}">
                  <a16:creationId xmlns:a16="http://schemas.microsoft.com/office/drawing/2014/main" id="{8C89C236-08F8-47CD-9EAC-093ACAF8A0F4}"/>
                </a:ext>
              </a:extLst>
            </p:cNvPr>
            <p:cNvSpPr/>
            <p:nvPr/>
          </p:nvSpPr>
          <p:spPr>
            <a:xfrm>
              <a:off x="4164104" y="3108670"/>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1" name="Shape 1259">
              <a:extLst>
                <a:ext uri="{FF2B5EF4-FFF2-40B4-BE49-F238E27FC236}">
                  <a16:creationId xmlns:a16="http://schemas.microsoft.com/office/drawing/2014/main" id="{D75ADF65-6900-45CE-8643-3402907FD38E}"/>
                </a:ext>
              </a:extLst>
            </p:cNvPr>
            <p:cNvSpPr/>
            <p:nvPr/>
          </p:nvSpPr>
          <p:spPr>
            <a:xfrm>
              <a:off x="3596729" y="1898858"/>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2" name="Shape 1262">
              <a:extLst>
                <a:ext uri="{FF2B5EF4-FFF2-40B4-BE49-F238E27FC236}">
                  <a16:creationId xmlns:a16="http://schemas.microsoft.com/office/drawing/2014/main" id="{C8EC9646-5D18-42E7-9B89-38B22E60C864}"/>
                </a:ext>
              </a:extLst>
            </p:cNvPr>
            <p:cNvSpPr/>
            <p:nvPr/>
          </p:nvSpPr>
          <p:spPr>
            <a:xfrm>
              <a:off x="3596719" y="153733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3" name="Shape 1263">
              <a:extLst>
                <a:ext uri="{FF2B5EF4-FFF2-40B4-BE49-F238E27FC236}">
                  <a16:creationId xmlns:a16="http://schemas.microsoft.com/office/drawing/2014/main" id="{BA2A276D-2284-493F-B6E6-F628E4455F3F}"/>
                </a:ext>
              </a:extLst>
            </p:cNvPr>
            <p:cNvSpPr/>
            <p:nvPr/>
          </p:nvSpPr>
          <p:spPr>
            <a:xfrm>
              <a:off x="4092830" y="1455873"/>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4" name="Shape 1266">
              <a:extLst>
                <a:ext uri="{FF2B5EF4-FFF2-40B4-BE49-F238E27FC236}">
                  <a16:creationId xmlns:a16="http://schemas.microsoft.com/office/drawing/2014/main" id="{8E7A155B-025A-4BF9-B930-2A1BBF0D8A34}"/>
                </a:ext>
              </a:extLst>
            </p:cNvPr>
            <p:cNvSpPr/>
            <p:nvPr/>
          </p:nvSpPr>
          <p:spPr>
            <a:xfrm>
              <a:off x="4351249" y="1632978"/>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5" name="Shape 1267">
              <a:extLst>
                <a:ext uri="{FF2B5EF4-FFF2-40B4-BE49-F238E27FC236}">
                  <a16:creationId xmlns:a16="http://schemas.microsoft.com/office/drawing/2014/main" id="{4C506A4E-3A0E-4A5A-89A0-7615A60CF93B}"/>
                </a:ext>
              </a:extLst>
            </p:cNvPr>
            <p:cNvSpPr/>
            <p:nvPr/>
          </p:nvSpPr>
          <p:spPr>
            <a:xfrm>
              <a:off x="3305189" y="2260414"/>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6" name="Shape 1255">
              <a:extLst>
                <a:ext uri="{FF2B5EF4-FFF2-40B4-BE49-F238E27FC236}">
                  <a16:creationId xmlns:a16="http://schemas.microsoft.com/office/drawing/2014/main" id="{1A04FCBD-F158-4FC0-B7D1-D6188F71DEA1}"/>
                </a:ext>
              </a:extLst>
            </p:cNvPr>
            <p:cNvSpPr/>
            <p:nvPr/>
          </p:nvSpPr>
          <p:spPr>
            <a:xfrm>
              <a:off x="7883518" y="20449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7" name="Shape 1258">
              <a:extLst>
                <a:ext uri="{FF2B5EF4-FFF2-40B4-BE49-F238E27FC236}">
                  <a16:creationId xmlns:a16="http://schemas.microsoft.com/office/drawing/2014/main" id="{A61B67FB-6B86-420F-8B61-DC52612E618C}"/>
                </a:ext>
              </a:extLst>
            </p:cNvPr>
            <p:cNvSpPr/>
            <p:nvPr/>
          </p:nvSpPr>
          <p:spPr>
            <a:xfrm>
              <a:off x="7883518" y="3066571"/>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8" name="Shape 1261">
              <a:extLst>
                <a:ext uri="{FF2B5EF4-FFF2-40B4-BE49-F238E27FC236}">
                  <a16:creationId xmlns:a16="http://schemas.microsoft.com/office/drawing/2014/main" id="{726F62C1-6DBB-4F41-A354-0C0ABDA0FECA}"/>
                </a:ext>
              </a:extLst>
            </p:cNvPr>
            <p:cNvSpPr/>
            <p:nvPr/>
          </p:nvSpPr>
          <p:spPr>
            <a:xfrm>
              <a:off x="7955276" y="2766473"/>
              <a:ext cx="248128" cy="249569"/>
            </a:xfrm>
            <a:prstGeom prst="ellipse">
              <a:avLst/>
            </a:prstGeom>
            <a:gradFill flip="none" rotWithShape="1">
              <a:gsLst>
                <a:gs pos="0">
                  <a:schemeClr val="accent3">
                    <a:lumMod val="60000"/>
                    <a:lumOff val="40000"/>
                    <a:shade val="30000"/>
                    <a:satMod val="115000"/>
                  </a:schemeClr>
                </a:gs>
                <a:gs pos="50000">
                  <a:schemeClr val="accent3">
                    <a:lumMod val="60000"/>
                    <a:lumOff val="40000"/>
                    <a:shade val="67500"/>
                    <a:satMod val="115000"/>
                  </a:schemeClr>
                </a:gs>
                <a:gs pos="100000">
                  <a:schemeClr val="accent3">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09" name="Shape 1264">
              <a:extLst>
                <a:ext uri="{FF2B5EF4-FFF2-40B4-BE49-F238E27FC236}">
                  <a16:creationId xmlns:a16="http://schemas.microsoft.com/office/drawing/2014/main" id="{8CB58E22-88E6-4C31-B50F-278FB6D48845}"/>
                </a:ext>
              </a:extLst>
            </p:cNvPr>
            <p:cNvSpPr/>
            <p:nvPr/>
          </p:nvSpPr>
          <p:spPr>
            <a:xfrm>
              <a:off x="8068497" y="1708885"/>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0" name="Shape 1265">
              <a:extLst>
                <a:ext uri="{FF2B5EF4-FFF2-40B4-BE49-F238E27FC236}">
                  <a16:creationId xmlns:a16="http://schemas.microsoft.com/office/drawing/2014/main" id="{28F73292-0FAD-40E7-A6D2-D239976840F6}"/>
                </a:ext>
              </a:extLst>
            </p:cNvPr>
            <p:cNvSpPr/>
            <p:nvPr/>
          </p:nvSpPr>
          <p:spPr>
            <a:xfrm>
              <a:off x="8173059" y="2237690"/>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1" name="Shape 1268">
              <a:extLst>
                <a:ext uri="{FF2B5EF4-FFF2-40B4-BE49-F238E27FC236}">
                  <a16:creationId xmlns:a16="http://schemas.microsoft.com/office/drawing/2014/main" id="{322A914F-7763-4F4A-8DFF-06DFC63928A6}"/>
                </a:ext>
              </a:extLst>
            </p:cNvPr>
            <p:cNvSpPr/>
            <p:nvPr/>
          </p:nvSpPr>
          <p:spPr>
            <a:xfrm>
              <a:off x="8316547" y="2816997"/>
              <a:ext cx="248128" cy="249569"/>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10800000" scaled="1"/>
              <a:tileRect/>
            </a:grad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2" name="Shape 1272">
              <a:extLst>
                <a:ext uri="{FF2B5EF4-FFF2-40B4-BE49-F238E27FC236}">
                  <a16:creationId xmlns:a16="http://schemas.microsoft.com/office/drawing/2014/main" id="{08E14417-2FF9-434C-97B8-CA4972CE700C}"/>
                </a:ext>
              </a:extLst>
            </p:cNvPr>
            <p:cNvSpPr/>
            <p:nvPr/>
          </p:nvSpPr>
          <p:spPr>
            <a:xfrm rot="10800000" flipH="1">
              <a:off x="1253365" y="3434434"/>
              <a:ext cx="7170493" cy="727810"/>
            </a:xfrm>
            <a:prstGeom prst="uturnArrow">
              <a:avLst>
                <a:gd name="adj1" fmla="val 25000"/>
                <a:gd name="adj2" fmla="val 25000"/>
                <a:gd name="adj3" fmla="val 25000"/>
                <a:gd name="adj4" fmla="val 43750"/>
                <a:gd name="adj5" fmla="val 75000"/>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3" name="Shape 1273">
              <a:extLst>
                <a:ext uri="{FF2B5EF4-FFF2-40B4-BE49-F238E27FC236}">
                  <a16:creationId xmlns:a16="http://schemas.microsoft.com/office/drawing/2014/main" id="{D0B59418-2827-401B-8985-579058ACB8CE}"/>
                </a:ext>
              </a:extLst>
            </p:cNvPr>
            <p:cNvSpPr/>
            <p:nvPr/>
          </p:nvSpPr>
          <p:spPr>
            <a:xfrm rot="10800000" flipH="1">
              <a:off x="1253365" y="3434434"/>
              <a:ext cx="2875691" cy="727810"/>
            </a:xfrm>
            <a:prstGeom prst="uturnArrow">
              <a:avLst>
                <a:gd name="adj1" fmla="val 25000"/>
                <a:gd name="adj2" fmla="val 25000"/>
                <a:gd name="adj3" fmla="val 25000"/>
                <a:gd name="adj4" fmla="val 43750"/>
                <a:gd name="adj5" fmla="val 56879"/>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4" name="Shape 1270">
              <a:extLst>
                <a:ext uri="{FF2B5EF4-FFF2-40B4-BE49-F238E27FC236}">
                  <a16:creationId xmlns:a16="http://schemas.microsoft.com/office/drawing/2014/main" id="{ADEFCDF4-C845-4E21-8172-3ADC1881A8A5}"/>
                </a:ext>
              </a:extLst>
            </p:cNvPr>
            <p:cNvSpPr txBox="1"/>
            <p:nvPr/>
          </p:nvSpPr>
          <p:spPr>
            <a:xfrm>
              <a:off x="3425982" y="981256"/>
              <a:ext cx="1085742"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TRAINING</a:t>
              </a:r>
              <a:endParaRPr dirty="0">
                <a:latin typeface="Calibri" panose="020F0502020204030204" pitchFamily="34" charset="0"/>
                <a:cs typeface="Calibri" panose="020F0502020204030204" pitchFamily="34" charset="0"/>
              </a:endParaRPr>
            </a:p>
          </p:txBody>
        </p:sp>
        <p:sp>
          <p:nvSpPr>
            <p:cNvPr id="115" name="Shape 1271">
              <a:extLst>
                <a:ext uri="{FF2B5EF4-FFF2-40B4-BE49-F238E27FC236}">
                  <a16:creationId xmlns:a16="http://schemas.microsoft.com/office/drawing/2014/main" id="{2103D0B4-8DF7-4FC8-A067-2BAB68304493}"/>
                </a:ext>
              </a:extLst>
            </p:cNvPr>
            <p:cNvSpPr txBox="1"/>
            <p:nvPr/>
          </p:nvSpPr>
          <p:spPr>
            <a:xfrm>
              <a:off x="7759749" y="1015395"/>
              <a:ext cx="977804"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TESTING</a:t>
              </a:r>
              <a:endParaRPr dirty="0">
                <a:latin typeface="Calibri" panose="020F0502020204030204" pitchFamily="34" charset="0"/>
                <a:cs typeface="Calibri" panose="020F0502020204030204" pitchFamily="34" charset="0"/>
              </a:endParaRPr>
            </a:p>
          </p:txBody>
        </p:sp>
        <p:sp>
          <p:nvSpPr>
            <p:cNvPr id="117" name="Shape 1277">
              <a:extLst>
                <a:ext uri="{FF2B5EF4-FFF2-40B4-BE49-F238E27FC236}">
                  <a16:creationId xmlns:a16="http://schemas.microsoft.com/office/drawing/2014/main" id="{C43A6AEB-766C-4EA3-8D2B-5934867668B0}"/>
                </a:ext>
              </a:extLst>
            </p:cNvPr>
            <p:cNvSpPr/>
            <p:nvPr/>
          </p:nvSpPr>
          <p:spPr>
            <a:xfrm>
              <a:off x="7156335" y="2153990"/>
              <a:ext cx="685775" cy="369670"/>
            </a:xfrm>
            <a:prstGeom prst="rightArrow">
              <a:avLst>
                <a:gd name="adj1" fmla="val 50000"/>
                <a:gd name="adj2" fmla="val 50000"/>
              </a:avLst>
            </a:prstGeom>
            <a:gradFill>
              <a:gsLst>
                <a:gs pos="0">
                  <a:srgbClr val="F5D0D0"/>
                </a:gs>
                <a:gs pos="100000">
                  <a:srgbClr val="D96868"/>
                </a:gs>
              </a:gsLst>
              <a:path path="circle">
                <a:fillToRect l="50000" t="50000" r="50000" b="50000"/>
              </a:path>
              <a:tileRect/>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Calibri" panose="020F0502020204030204" pitchFamily="34" charset="0"/>
                <a:cs typeface="Calibri" panose="020F0502020204030204" pitchFamily="34" charset="0"/>
              </a:endParaRPr>
            </a:p>
          </p:txBody>
        </p:sp>
        <p:sp>
          <p:nvSpPr>
            <p:cNvPr id="118" name="Shape 1269">
              <a:extLst>
                <a:ext uri="{FF2B5EF4-FFF2-40B4-BE49-F238E27FC236}">
                  <a16:creationId xmlns:a16="http://schemas.microsoft.com/office/drawing/2014/main" id="{B431F798-9476-4870-841F-5FFCA23A8FC0}"/>
                </a:ext>
              </a:extLst>
            </p:cNvPr>
            <p:cNvSpPr/>
            <p:nvPr/>
          </p:nvSpPr>
          <p:spPr>
            <a:xfrm>
              <a:off x="7855922" y="1385726"/>
              <a:ext cx="785459" cy="2006643"/>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Calibri" panose="020F0502020204030204" pitchFamily="34" charset="0"/>
                <a:cs typeface="Calibri" panose="020F0502020204030204" pitchFamily="34" charset="0"/>
              </a:endParaRPr>
            </a:p>
          </p:txBody>
        </p:sp>
        <p:pic>
          <p:nvPicPr>
            <p:cNvPr id="79" name="Picture 78" descr="A close up of a map&#10;&#10;Description automatically generated">
              <a:extLst>
                <a:ext uri="{FF2B5EF4-FFF2-40B4-BE49-F238E27FC236}">
                  <a16:creationId xmlns:a16="http://schemas.microsoft.com/office/drawing/2014/main" id="{879F94A2-98E1-48F6-B506-E0C183EA455E}"/>
                </a:ext>
              </a:extLst>
            </p:cNvPr>
            <p:cNvPicPr>
              <a:picLocks noChangeAspect="1"/>
            </p:cNvPicPr>
            <p:nvPr/>
          </p:nvPicPr>
          <p:blipFill>
            <a:blip r:embed="rId2"/>
            <a:stretch>
              <a:fillRect/>
            </a:stretch>
          </p:blipFill>
          <p:spPr>
            <a:xfrm>
              <a:off x="5466798" y="1746278"/>
              <a:ext cx="1620366" cy="1232391"/>
            </a:xfrm>
            <a:prstGeom prst="rect">
              <a:avLst/>
            </a:prstGeom>
          </p:spPr>
        </p:pic>
      </p:grpSp>
    </p:spTree>
    <p:extLst>
      <p:ext uri="{BB962C8B-B14F-4D97-AF65-F5344CB8AC3E}">
        <p14:creationId xmlns:p14="http://schemas.microsoft.com/office/powerpoint/2010/main" val="388772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056E204-B2AD-4EC9-9F6C-D09F98ED890D}"/>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panose="020F0502020204030204" pitchFamily="34" charset="0"/>
                <a:cs typeface="Calibri" panose="020F0502020204030204" pitchFamily="34" charset="0"/>
                <a:sym typeface="Arial"/>
              </a:rPr>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t>32</a:t>
            </a:fld>
            <a:endParaRPr kumimoji="0" lang="en-US" sz="1200" b="0" i="0" u="none" strike="noStrike" kern="0" cap="none" spc="0" normalizeH="0" baseline="0" noProof="0" dirty="0">
              <a:ln>
                <a:noFill/>
              </a:ln>
              <a:solidFill>
                <a:srgbClr val="888888"/>
              </a:solidFill>
              <a:effectLst/>
              <a:uLnTx/>
              <a:uFillTx/>
              <a:latin typeface="Calibri" panose="020F0502020204030204" pitchFamily="34" charset="0"/>
              <a:cs typeface="Calibri" panose="020F0502020204030204" pitchFamily="34" charset="0"/>
              <a:sym typeface="Arial"/>
            </a:endParaRPr>
          </a:p>
        </p:txBody>
      </p:sp>
      <p:pic>
        <p:nvPicPr>
          <p:cNvPr id="7" name="Picture 6" descr="A picture containing book, building, man, reading&#10;&#10;Description automatically generated">
            <a:extLst>
              <a:ext uri="{FF2B5EF4-FFF2-40B4-BE49-F238E27FC236}">
                <a16:creationId xmlns:a16="http://schemas.microsoft.com/office/drawing/2014/main" id="{79DF5E04-C2A1-4DD0-8874-C037DBB967C0}"/>
              </a:ext>
            </a:extLst>
          </p:cNvPr>
          <p:cNvPicPr>
            <a:picLocks noChangeAspect="1"/>
          </p:cNvPicPr>
          <p:nvPr/>
        </p:nvPicPr>
        <p:blipFill>
          <a:blip r:embed="rId2"/>
          <a:stretch>
            <a:fillRect/>
          </a:stretch>
        </p:blipFill>
        <p:spPr>
          <a:xfrm>
            <a:off x="5690070" y="1647687"/>
            <a:ext cx="2958713" cy="1554480"/>
          </a:xfrm>
          <a:prstGeom prst="rect">
            <a:avLst/>
          </a:prstGeom>
        </p:spPr>
      </p:pic>
      <p:pic>
        <p:nvPicPr>
          <p:cNvPr id="9" name="Picture 8" descr="A cup of coffee on a table&#10;&#10;Description automatically generated">
            <a:extLst>
              <a:ext uri="{FF2B5EF4-FFF2-40B4-BE49-F238E27FC236}">
                <a16:creationId xmlns:a16="http://schemas.microsoft.com/office/drawing/2014/main" id="{D06AF695-A6AC-4A1A-BFFC-A0DA077E47DD}"/>
              </a:ext>
            </a:extLst>
          </p:cNvPr>
          <p:cNvPicPr>
            <a:picLocks noChangeAspect="1"/>
          </p:cNvPicPr>
          <p:nvPr/>
        </p:nvPicPr>
        <p:blipFill>
          <a:blip r:embed="rId3"/>
          <a:stretch>
            <a:fillRect/>
          </a:stretch>
        </p:blipFill>
        <p:spPr>
          <a:xfrm>
            <a:off x="676744" y="79890"/>
            <a:ext cx="2763520" cy="1554480"/>
          </a:xfrm>
          <a:prstGeom prst="rect">
            <a:avLst/>
          </a:prstGeom>
        </p:spPr>
      </p:pic>
      <p:sp>
        <p:nvSpPr>
          <p:cNvPr id="10" name="Shape 1452">
            <a:extLst>
              <a:ext uri="{FF2B5EF4-FFF2-40B4-BE49-F238E27FC236}">
                <a16:creationId xmlns:a16="http://schemas.microsoft.com/office/drawing/2014/main" id="{952ACEF0-DABC-4415-95F2-F5F694374E7D}"/>
              </a:ext>
            </a:extLst>
          </p:cNvPr>
          <p:cNvSpPr txBox="1"/>
          <p:nvPr/>
        </p:nvSpPr>
        <p:spPr>
          <a:xfrm>
            <a:off x="3724631" y="559980"/>
            <a:ext cx="4504200" cy="5943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 of Coffee Cups Drank</a:t>
            </a:r>
            <a:endParaRPr sz="3000" b="1" dirty="0">
              <a:latin typeface="Calibri" panose="020F0502020204030204" pitchFamily="34" charset="0"/>
              <a:cs typeface="Calibri" panose="020F0502020204030204" pitchFamily="34" charset="0"/>
            </a:endParaRPr>
          </a:p>
        </p:txBody>
      </p:sp>
      <p:sp>
        <p:nvSpPr>
          <p:cNvPr id="11" name="Shape 1452">
            <a:extLst>
              <a:ext uri="{FF2B5EF4-FFF2-40B4-BE49-F238E27FC236}">
                <a16:creationId xmlns:a16="http://schemas.microsoft.com/office/drawing/2014/main" id="{06947829-A308-4BD3-8213-83991EB2E38B}"/>
              </a:ext>
            </a:extLst>
          </p:cNvPr>
          <p:cNvSpPr txBox="1"/>
          <p:nvPr/>
        </p:nvSpPr>
        <p:spPr>
          <a:xfrm>
            <a:off x="67800" y="2127777"/>
            <a:ext cx="4504200" cy="594300"/>
          </a:xfrm>
          <a:prstGeom prst="rect">
            <a:avLst/>
          </a:prstGeom>
          <a:gradFill flip="none" rotWithShape="1">
            <a:gsLst>
              <a:gs pos="0">
                <a:srgbClr val="F5C6C9">
                  <a:shade val="30000"/>
                  <a:satMod val="115000"/>
                </a:srgbClr>
              </a:gs>
              <a:gs pos="50000">
                <a:srgbClr val="F5C6C9">
                  <a:shade val="67500"/>
                  <a:satMod val="115000"/>
                </a:srgbClr>
              </a:gs>
              <a:gs pos="100000">
                <a:srgbClr val="F5C6C9">
                  <a:shade val="100000"/>
                  <a:satMod val="115000"/>
                </a:srgbClr>
              </a:gs>
            </a:gsLst>
            <a:lin ang="16200000" scaled="1"/>
            <a:tileRect/>
          </a:gradFill>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 of Resources Studied </a:t>
            </a:r>
            <a:endParaRPr sz="3000" b="1" dirty="0">
              <a:latin typeface="Calibri" panose="020F0502020204030204" pitchFamily="34" charset="0"/>
              <a:cs typeface="Calibri" panose="020F0502020204030204" pitchFamily="34" charset="0"/>
            </a:endParaRPr>
          </a:p>
        </p:txBody>
      </p:sp>
      <p:sp>
        <p:nvSpPr>
          <p:cNvPr id="12" name="Shape 1452">
            <a:extLst>
              <a:ext uri="{FF2B5EF4-FFF2-40B4-BE49-F238E27FC236}">
                <a16:creationId xmlns:a16="http://schemas.microsoft.com/office/drawing/2014/main" id="{8905C7C1-F3B9-4713-A497-1765FF85A2C4}"/>
              </a:ext>
            </a:extLst>
          </p:cNvPr>
          <p:cNvSpPr txBox="1"/>
          <p:nvPr/>
        </p:nvSpPr>
        <p:spPr>
          <a:xfrm>
            <a:off x="3724631" y="3695574"/>
            <a:ext cx="4504200" cy="594300"/>
          </a:xfrm>
          <a:prstGeom prst="rect">
            <a:avLst/>
          </a:prstGeom>
          <a:gradFill flip="none" rotWithShape="1">
            <a:gsLst>
              <a:gs pos="0">
                <a:srgbClr val="C8F4C1">
                  <a:shade val="30000"/>
                  <a:satMod val="115000"/>
                </a:srgbClr>
              </a:gs>
              <a:gs pos="50000">
                <a:srgbClr val="C8F4C1">
                  <a:shade val="67500"/>
                  <a:satMod val="115000"/>
                </a:srgbClr>
              </a:gs>
              <a:gs pos="100000">
                <a:srgbClr val="C8F4C1">
                  <a:shade val="100000"/>
                  <a:satMod val="115000"/>
                </a:srgbClr>
              </a:gs>
            </a:gsLst>
            <a:lin ang="16200000" scaled="1"/>
            <a:tileRect/>
          </a:gradFill>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t" anchorCtr="0">
            <a:noAutofit/>
          </a:bodyPr>
          <a:lstStyle/>
          <a:p>
            <a:pPr marL="0" lvl="0" indent="0" algn="ctr" rtl="0">
              <a:spcBef>
                <a:spcPts val="0"/>
              </a:spcBef>
              <a:spcAft>
                <a:spcPts val="0"/>
              </a:spcAft>
              <a:buNone/>
            </a:pPr>
            <a:r>
              <a:rPr lang="en-US" sz="3000" b="1" dirty="0">
                <a:latin typeface="Calibri" panose="020F0502020204030204" pitchFamily="34" charset="0"/>
                <a:cs typeface="Calibri" panose="020F0502020204030204" pitchFamily="34" charset="0"/>
              </a:rPr>
              <a:t># of Practice Tests Taken</a:t>
            </a:r>
            <a:endParaRPr sz="3000" b="1" dirty="0">
              <a:latin typeface="Calibri" panose="020F0502020204030204" pitchFamily="34" charset="0"/>
              <a:cs typeface="Calibri" panose="020F0502020204030204" pitchFamily="34" charset="0"/>
            </a:endParaRPr>
          </a:p>
        </p:txBody>
      </p:sp>
      <p:pic>
        <p:nvPicPr>
          <p:cNvPr id="14" name="Picture 13" descr="A close up of a piece of paper&#10;&#10;Description automatically generated">
            <a:extLst>
              <a:ext uri="{FF2B5EF4-FFF2-40B4-BE49-F238E27FC236}">
                <a16:creationId xmlns:a16="http://schemas.microsoft.com/office/drawing/2014/main" id="{858EFAE5-51D9-4D69-8FB8-ADC49CC9092D}"/>
              </a:ext>
            </a:extLst>
          </p:cNvPr>
          <p:cNvPicPr>
            <a:picLocks noChangeAspect="1"/>
          </p:cNvPicPr>
          <p:nvPr/>
        </p:nvPicPr>
        <p:blipFill>
          <a:blip r:embed="rId4"/>
          <a:stretch>
            <a:fillRect/>
          </a:stretch>
        </p:blipFill>
        <p:spPr>
          <a:xfrm>
            <a:off x="893943" y="3215484"/>
            <a:ext cx="2329121" cy="1554480"/>
          </a:xfrm>
          <a:prstGeom prst="rect">
            <a:avLst/>
          </a:prstGeom>
        </p:spPr>
      </p:pic>
    </p:spTree>
    <p:extLst>
      <p:ext uri="{BB962C8B-B14F-4D97-AF65-F5344CB8AC3E}">
        <p14:creationId xmlns:p14="http://schemas.microsoft.com/office/powerpoint/2010/main" val="3183796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F4087C-6104-47AB-9869-478CCA9D5422}"/>
              </a:ext>
            </a:extLst>
          </p:cNvPr>
          <p:cNvSpPr>
            <a:spLocks noGrp="1"/>
          </p:cNvSpPr>
          <p:nvPr>
            <p:ph type="body" idx="1"/>
          </p:nvPr>
        </p:nvSpPr>
        <p:spPr>
          <a:xfrm>
            <a:off x="0" y="590550"/>
            <a:ext cx="9144000" cy="4200600"/>
          </a:xfrm>
        </p:spPr>
        <p:txBody>
          <a:bodyPr>
            <a:normAutofit lnSpcReduction="10000"/>
          </a:bodyPr>
          <a:lstStyle/>
          <a:p>
            <a:r>
              <a:rPr lang="en-US" dirty="0"/>
              <a:t>ML using model-based learning trains models to learn the parameters, </a:t>
            </a:r>
            <a:r>
              <a:rPr lang="el-GR" dirty="0"/>
              <a:t>θ</a:t>
            </a:r>
            <a:r>
              <a:rPr lang="en-US" dirty="0"/>
              <a:t>, of our mathematical formalization between features and labels</a:t>
            </a:r>
          </a:p>
          <a:p>
            <a:pPr lvl="1"/>
            <a:r>
              <a:rPr lang="en-US" dirty="0"/>
              <a:t>Slope and y-intercept are examples of parameters in linear regression</a:t>
            </a:r>
          </a:p>
          <a:p>
            <a:pPr lvl="1"/>
            <a:r>
              <a:rPr lang="en-US" dirty="0"/>
              <a:t>Learned from training data</a:t>
            </a:r>
            <a:endParaRPr lang="en-US" i="1" dirty="0"/>
          </a:p>
          <a:p>
            <a:r>
              <a:rPr lang="en-US" b="1" dirty="0"/>
              <a:t>Hyperparameters </a:t>
            </a:r>
            <a:r>
              <a:rPr lang="en-US" dirty="0"/>
              <a:t>or tuning parameters</a:t>
            </a:r>
            <a:r>
              <a:rPr lang="en-US" b="1" dirty="0"/>
              <a:t> </a:t>
            </a:r>
            <a:r>
              <a:rPr lang="en-US" dirty="0"/>
              <a:t>tell the model </a:t>
            </a:r>
            <a:r>
              <a:rPr lang="en-US" i="1" dirty="0"/>
              <a:t>how</a:t>
            </a:r>
            <a:r>
              <a:rPr lang="en-US" dirty="0"/>
              <a:t> to train</a:t>
            </a:r>
          </a:p>
          <a:p>
            <a:pPr lvl="1"/>
            <a:r>
              <a:rPr lang="en-US" dirty="0"/>
              <a:t>Provides constraints or weights on how the parameter learning process should proceed</a:t>
            </a:r>
          </a:p>
          <a:p>
            <a:pPr lvl="1"/>
            <a:r>
              <a:rPr lang="en-US" b="1" dirty="0"/>
              <a:t>Grid Search </a:t>
            </a:r>
            <a:r>
              <a:rPr lang="en-US" dirty="0"/>
              <a:t>and </a:t>
            </a:r>
            <a:r>
              <a:rPr lang="en-US" b="1" dirty="0"/>
              <a:t>Random Search </a:t>
            </a:r>
            <a:r>
              <a:rPr lang="en-US" dirty="0"/>
              <a:t>are popular approaches for finding the best hyperparameters</a:t>
            </a:r>
          </a:p>
          <a:p>
            <a:pPr lvl="1"/>
            <a:r>
              <a:rPr lang="en-US" b="1" dirty="0"/>
              <a:t>Holdout with Validation</a:t>
            </a:r>
            <a:r>
              <a:rPr lang="en-US" dirty="0"/>
              <a:t> or </a:t>
            </a:r>
            <a:r>
              <a:rPr lang="en-US" b="1" dirty="0"/>
              <a:t>Cross-validation </a:t>
            </a:r>
            <a:r>
              <a:rPr lang="en-US" dirty="0"/>
              <a:t>can be used to “tune” parameters without exposing model to testing data</a:t>
            </a:r>
            <a:endParaRPr lang="en-US" b="1" dirty="0"/>
          </a:p>
          <a:p>
            <a:pPr lvl="1"/>
            <a:endParaRPr lang="en-US" dirty="0"/>
          </a:p>
          <a:p>
            <a:pPr lvl="1"/>
            <a:endParaRPr lang="en-US" dirty="0"/>
          </a:p>
          <a:p>
            <a:endParaRPr lang="en-US" dirty="0"/>
          </a:p>
          <a:p>
            <a:endParaRPr lang="en-US" dirty="0"/>
          </a:p>
          <a:p>
            <a:endParaRPr lang="en-US" dirty="0"/>
          </a:p>
          <a:p>
            <a:endParaRPr lang="en-US" dirty="0"/>
          </a:p>
        </p:txBody>
      </p:sp>
      <p:sp>
        <p:nvSpPr>
          <p:cNvPr id="3" name="Text Placeholder 2">
            <a:extLst>
              <a:ext uri="{FF2B5EF4-FFF2-40B4-BE49-F238E27FC236}">
                <a16:creationId xmlns:a16="http://schemas.microsoft.com/office/drawing/2014/main" id="{3C0BB724-B14A-460D-BF16-566E3ED8E69F}"/>
              </a:ext>
            </a:extLst>
          </p:cNvPr>
          <p:cNvSpPr>
            <a:spLocks noGrp="1"/>
          </p:cNvSpPr>
          <p:nvPr>
            <p:ph type="body" idx="2"/>
          </p:nvPr>
        </p:nvSpPr>
        <p:spPr>
          <a:xfrm>
            <a:off x="0" y="3175"/>
            <a:ext cx="9144000" cy="590550"/>
          </a:xfrm>
        </p:spPr>
        <p:txBody>
          <a:bodyPr/>
          <a:lstStyle/>
          <a:p>
            <a:r>
              <a:rPr lang="en-US" dirty="0"/>
              <a:t>Hyperparameter Optimization</a:t>
            </a:r>
          </a:p>
        </p:txBody>
      </p:sp>
      <p:sp>
        <p:nvSpPr>
          <p:cNvPr id="4" name="Slide Number Placeholder 3">
            <a:extLst>
              <a:ext uri="{FF2B5EF4-FFF2-40B4-BE49-F238E27FC236}">
                <a16:creationId xmlns:a16="http://schemas.microsoft.com/office/drawing/2014/main" id="{4DC85F87-C653-4600-8060-99404020A33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33</a:t>
            </a:fld>
            <a:endParaRPr lang="en-US" sz="1200" dirty="0">
              <a:solidFill>
                <a:srgbClr val="888888"/>
              </a:solidFill>
            </a:endParaRPr>
          </a:p>
        </p:txBody>
      </p:sp>
    </p:spTree>
    <p:extLst>
      <p:ext uri="{BB962C8B-B14F-4D97-AF65-F5344CB8AC3E}">
        <p14:creationId xmlns:p14="http://schemas.microsoft.com/office/powerpoint/2010/main" val="20787078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DBD055A-8BE4-47D3-B09E-A91004A761B4}"/>
              </a:ext>
            </a:extLst>
          </p:cNvPr>
          <p:cNvSpPr>
            <a:spLocks noGrp="1"/>
          </p:cNvSpPr>
          <p:nvPr>
            <p:ph type="body" idx="2"/>
          </p:nvPr>
        </p:nvSpPr>
        <p:spPr/>
        <p:txBody>
          <a:bodyPr/>
          <a:lstStyle/>
          <a:p>
            <a:r>
              <a:rPr lang="en-US" dirty="0"/>
              <a:t>Hyperparameter Optimization</a:t>
            </a:r>
          </a:p>
        </p:txBody>
      </p:sp>
      <p:sp>
        <p:nvSpPr>
          <p:cNvPr id="2" name="Slide Number Placeholder 1">
            <a:extLst>
              <a:ext uri="{FF2B5EF4-FFF2-40B4-BE49-F238E27FC236}">
                <a16:creationId xmlns:a16="http://schemas.microsoft.com/office/drawing/2014/main" id="{8056E204-B2AD-4EC9-9F6C-D09F98ED890D}"/>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panose="020F0502020204030204" pitchFamily="34" charset="0"/>
                <a:cs typeface="Calibri" panose="020F0502020204030204" pitchFamily="34" charset="0"/>
                <a:sym typeface="Arial"/>
              </a:rPr>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t>34</a:t>
            </a:fld>
            <a:endParaRPr kumimoji="0" lang="en-US" sz="1200" b="0" i="0" u="none" strike="noStrike" kern="0" cap="none" spc="0" normalizeH="0" baseline="0" noProof="0" dirty="0">
              <a:ln>
                <a:noFill/>
              </a:ln>
              <a:solidFill>
                <a:srgbClr val="888888"/>
              </a:solidFill>
              <a:effectLst/>
              <a:uLnTx/>
              <a:uFillTx/>
              <a:latin typeface="Calibri" panose="020F0502020204030204" pitchFamily="34" charset="0"/>
              <a:cs typeface="Calibri" panose="020F0502020204030204" pitchFamily="34" charset="0"/>
              <a:sym typeface="Arial"/>
            </a:endParaRPr>
          </a:p>
        </p:txBody>
      </p:sp>
      <p:pic>
        <p:nvPicPr>
          <p:cNvPr id="6" name="Picture 5">
            <a:extLst>
              <a:ext uri="{FF2B5EF4-FFF2-40B4-BE49-F238E27FC236}">
                <a16:creationId xmlns:a16="http://schemas.microsoft.com/office/drawing/2014/main" id="{6296372F-7C5B-4D8F-9216-102C79D63A2A}"/>
              </a:ext>
            </a:extLst>
          </p:cNvPr>
          <p:cNvPicPr>
            <a:picLocks noChangeAspect="1"/>
          </p:cNvPicPr>
          <p:nvPr/>
        </p:nvPicPr>
        <p:blipFill>
          <a:blip r:embed="rId2"/>
          <a:stretch>
            <a:fillRect/>
          </a:stretch>
        </p:blipFill>
        <p:spPr>
          <a:xfrm>
            <a:off x="985838" y="823913"/>
            <a:ext cx="7172325" cy="3495675"/>
          </a:xfrm>
          <a:prstGeom prst="rect">
            <a:avLst/>
          </a:prstGeom>
        </p:spPr>
      </p:pic>
    </p:spTree>
    <p:extLst>
      <p:ext uri="{BB962C8B-B14F-4D97-AF65-F5344CB8AC3E}">
        <p14:creationId xmlns:p14="http://schemas.microsoft.com/office/powerpoint/2010/main" val="7259192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6520CFC-8F63-4908-9E63-7923A91302BE}"/>
              </a:ext>
            </a:extLst>
          </p:cNvPr>
          <p:cNvSpPr>
            <a:spLocks noGrp="1"/>
          </p:cNvSpPr>
          <p:nvPr>
            <p:ph type="body" idx="1"/>
          </p:nvPr>
        </p:nvSpPr>
        <p:spPr>
          <a:xfrm>
            <a:off x="0" y="1029642"/>
            <a:ext cx="9144000" cy="3084217"/>
          </a:xfrm>
        </p:spPr>
        <p:txBody>
          <a:bodyPr/>
          <a:lstStyle/>
          <a:p>
            <a:pPr marL="341313" indent="0">
              <a:buNone/>
            </a:pPr>
            <a:r>
              <a:rPr lang="en-US" b="1" dirty="0"/>
              <a:t>You are training an autonomous vehicle how to navigate through unknown terrains. What type of ML learning will you implement?</a:t>
            </a:r>
          </a:p>
          <a:p>
            <a:pPr marL="341313" indent="0">
              <a:buNone/>
            </a:pPr>
            <a:endParaRPr lang="en-US" dirty="0"/>
          </a:p>
          <a:p>
            <a:r>
              <a:rPr lang="en-US" dirty="0"/>
              <a:t>Supervised learning</a:t>
            </a:r>
          </a:p>
          <a:p>
            <a:r>
              <a:rPr lang="en-US" dirty="0"/>
              <a:t>Unsupervised learning</a:t>
            </a:r>
          </a:p>
          <a:p>
            <a:r>
              <a:rPr lang="en-US" dirty="0"/>
              <a:t>Semi-supervised learning</a:t>
            </a:r>
          </a:p>
          <a:p>
            <a:r>
              <a:rPr lang="en-US" dirty="0"/>
              <a:t>Reinforcement learning</a:t>
            </a:r>
          </a:p>
        </p:txBody>
      </p:sp>
      <p:sp>
        <p:nvSpPr>
          <p:cNvPr id="4" name="Slide Number Placeholder 3">
            <a:extLst>
              <a:ext uri="{FF2B5EF4-FFF2-40B4-BE49-F238E27FC236}">
                <a16:creationId xmlns:a16="http://schemas.microsoft.com/office/drawing/2014/main" id="{62CE0795-9D7F-4F74-A4AC-E8A40E3FD6B8}"/>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35</a:t>
            </a:fld>
            <a:endParaRPr lang="en-US" sz="1200" dirty="0">
              <a:solidFill>
                <a:srgbClr val="888888"/>
              </a:solidFill>
            </a:endParaRPr>
          </a:p>
        </p:txBody>
      </p:sp>
    </p:spTree>
    <p:extLst>
      <p:ext uri="{BB962C8B-B14F-4D97-AF65-F5344CB8AC3E}">
        <p14:creationId xmlns:p14="http://schemas.microsoft.com/office/powerpoint/2010/main" val="3164831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6D17B87-D7C9-4A85-BE50-4B94AE4E11E1}"/>
              </a:ext>
            </a:extLst>
          </p:cNvPr>
          <p:cNvSpPr>
            <a:spLocks noGrp="1"/>
          </p:cNvSpPr>
          <p:nvPr>
            <p:ph type="body" idx="1"/>
          </p:nvPr>
        </p:nvSpPr>
        <p:spPr>
          <a:xfrm>
            <a:off x="0" y="1047104"/>
            <a:ext cx="9144000" cy="3049292"/>
          </a:xfrm>
        </p:spPr>
        <p:txBody>
          <a:bodyPr/>
          <a:lstStyle/>
          <a:p>
            <a:pPr marL="341313" indent="0">
              <a:buNone/>
            </a:pPr>
            <a:r>
              <a:rPr lang="en-US" b="1" dirty="0"/>
              <a:t>Your ML model performs well on the training data but poorly on the testing data. What has potentially occurred?</a:t>
            </a:r>
          </a:p>
          <a:p>
            <a:pPr marL="341313" indent="0">
              <a:buNone/>
            </a:pPr>
            <a:endParaRPr lang="en-US" dirty="0"/>
          </a:p>
          <a:p>
            <a:r>
              <a:rPr lang="en-US" dirty="0"/>
              <a:t>Supervised learning</a:t>
            </a:r>
          </a:p>
          <a:p>
            <a:r>
              <a:rPr lang="en-US" dirty="0"/>
              <a:t>Model-based learning</a:t>
            </a:r>
          </a:p>
          <a:p>
            <a:r>
              <a:rPr lang="en-US" dirty="0"/>
              <a:t>Underfitting</a:t>
            </a:r>
          </a:p>
          <a:p>
            <a:r>
              <a:rPr lang="en-US" dirty="0"/>
              <a:t>Overfitting</a:t>
            </a:r>
          </a:p>
        </p:txBody>
      </p:sp>
      <p:sp>
        <p:nvSpPr>
          <p:cNvPr id="4" name="Slide Number Placeholder 3">
            <a:extLst>
              <a:ext uri="{FF2B5EF4-FFF2-40B4-BE49-F238E27FC236}">
                <a16:creationId xmlns:a16="http://schemas.microsoft.com/office/drawing/2014/main" id="{37AB2BB7-9864-4628-AC51-5B72AEC8FBB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36</a:t>
            </a:fld>
            <a:endParaRPr lang="en-US" sz="1200" dirty="0">
              <a:solidFill>
                <a:srgbClr val="888888"/>
              </a:solidFill>
            </a:endParaRPr>
          </a:p>
        </p:txBody>
      </p:sp>
    </p:spTree>
    <p:extLst>
      <p:ext uri="{BB962C8B-B14F-4D97-AF65-F5344CB8AC3E}">
        <p14:creationId xmlns:p14="http://schemas.microsoft.com/office/powerpoint/2010/main" val="14819778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DD2A9C2-A74E-44DA-A1FF-D2995A8055C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37</a:t>
            </a:fld>
            <a:endParaRPr lang="en-US" sz="1200" dirty="0">
              <a:solidFill>
                <a:srgbClr val="888888"/>
              </a:solidFill>
            </a:endParaRPr>
          </a:p>
        </p:txBody>
      </p:sp>
      <p:sp>
        <p:nvSpPr>
          <p:cNvPr id="3" name="Text Placeholder 2">
            <a:extLst>
              <a:ext uri="{FF2B5EF4-FFF2-40B4-BE49-F238E27FC236}">
                <a16:creationId xmlns:a16="http://schemas.microsoft.com/office/drawing/2014/main" id="{280D8D56-C82A-4305-92F6-87B6F472E073}"/>
              </a:ext>
            </a:extLst>
          </p:cNvPr>
          <p:cNvSpPr>
            <a:spLocks noGrp="1"/>
          </p:cNvSpPr>
          <p:nvPr>
            <p:ph type="body" sz="quarter" idx="13"/>
          </p:nvPr>
        </p:nvSpPr>
        <p:spPr/>
        <p:txBody>
          <a:bodyPr/>
          <a:lstStyle/>
          <a:p>
            <a:r>
              <a:rPr lang="en-US" dirty="0"/>
              <a:t>End-to-end Machine Learning Projects</a:t>
            </a:r>
          </a:p>
        </p:txBody>
      </p:sp>
    </p:spTree>
    <p:extLst>
      <p:ext uri="{BB962C8B-B14F-4D97-AF65-F5344CB8AC3E}">
        <p14:creationId xmlns:p14="http://schemas.microsoft.com/office/powerpoint/2010/main" val="2075859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3D12E9-368D-48B2-919B-B22CF37B671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38</a:t>
            </a:fld>
            <a:endParaRPr lang="en-US" sz="1200" dirty="0">
              <a:solidFill>
                <a:srgbClr val="888888"/>
              </a:solidFill>
            </a:endParaRPr>
          </a:p>
        </p:txBody>
      </p:sp>
      <p:pic>
        <p:nvPicPr>
          <p:cNvPr id="6" name="Picture 5" descr="A picture containing clipart&#10;&#10;Description automatically generated">
            <a:extLst>
              <a:ext uri="{FF2B5EF4-FFF2-40B4-BE49-F238E27FC236}">
                <a16:creationId xmlns:a16="http://schemas.microsoft.com/office/drawing/2014/main" id="{22C07457-0762-4F26-B08A-C5C8F3E8EA9A}"/>
              </a:ext>
            </a:extLst>
          </p:cNvPr>
          <p:cNvPicPr>
            <a:picLocks noChangeAspect="1"/>
          </p:cNvPicPr>
          <p:nvPr/>
        </p:nvPicPr>
        <p:blipFill>
          <a:blip r:embed="rId2"/>
          <a:stretch>
            <a:fillRect/>
          </a:stretch>
        </p:blipFill>
        <p:spPr>
          <a:xfrm>
            <a:off x="2376557" y="1308210"/>
            <a:ext cx="4390886" cy="1325550"/>
          </a:xfrm>
          <a:prstGeom prst="rect">
            <a:avLst/>
          </a:prstGeom>
        </p:spPr>
      </p:pic>
      <p:sp>
        <p:nvSpPr>
          <p:cNvPr id="4" name="Text Placeholder 3">
            <a:extLst>
              <a:ext uri="{FF2B5EF4-FFF2-40B4-BE49-F238E27FC236}">
                <a16:creationId xmlns:a16="http://schemas.microsoft.com/office/drawing/2014/main" id="{6CA8CB28-6B52-4EEA-AA19-433191B6F737}"/>
              </a:ext>
            </a:extLst>
          </p:cNvPr>
          <p:cNvSpPr>
            <a:spLocks noGrp="1"/>
          </p:cNvSpPr>
          <p:nvPr>
            <p:ph type="body" sz="quarter" idx="4294967295"/>
          </p:nvPr>
        </p:nvSpPr>
        <p:spPr>
          <a:xfrm>
            <a:off x="2376558" y="2227193"/>
            <a:ext cx="4390886" cy="406567"/>
          </a:xfrm>
        </p:spPr>
        <p:txBody>
          <a:bodyPr/>
          <a:lstStyle/>
          <a:p>
            <a:pPr marL="304800" indent="0" algn="ctr">
              <a:buNone/>
            </a:pPr>
            <a:r>
              <a:rPr lang="en-US" dirty="0"/>
              <a:t>The ML Real Estate Company</a:t>
            </a:r>
          </a:p>
        </p:txBody>
      </p:sp>
    </p:spTree>
    <p:extLst>
      <p:ext uri="{BB962C8B-B14F-4D97-AF65-F5344CB8AC3E}">
        <p14:creationId xmlns:p14="http://schemas.microsoft.com/office/powerpoint/2010/main" val="2263437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47858B-E36F-4096-89AE-67CB4A360C6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39</a:t>
            </a:fld>
            <a:endParaRPr lang="en-US" sz="1200" dirty="0">
              <a:solidFill>
                <a:srgbClr val="888888"/>
              </a:solidFill>
            </a:endParaRPr>
          </a:p>
        </p:txBody>
      </p:sp>
      <p:pic>
        <p:nvPicPr>
          <p:cNvPr id="4" name="Picture 3" descr="A picture containing text&#10;&#10;Description automatically generated">
            <a:extLst>
              <a:ext uri="{FF2B5EF4-FFF2-40B4-BE49-F238E27FC236}">
                <a16:creationId xmlns:a16="http://schemas.microsoft.com/office/drawing/2014/main" id="{F4CD9072-50A5-4149-A633-CC19C9E39AFD}"/>
              </a:ext>
            </a:extLst>
          </p:cNvPr>
          <p:cNvPicPr>
            <a:picLocks noChangeAspect="1"/>
          </p:cNvPicPr>
          <p:nvPr/>
        </p:nvPicPr>
        <p:blipFill>
          <a:blip r:embed="rId2"/>
          <a:stretch>
            <a:fillRect/>
          </a:stretch>
        </p:blipFill>
        <p:spPr>
          <a:xfrm>
            <a:off x="2412999" y="408672"/>
            <a:ext cx="4318002" cy="4326156"/>
          </a:xfrm>
          <a:prstGeom prst="rect">
            <a:avLst/>
          </a:prstGeom>
        </p:spPr>
      </p:pic>
    </p:spTree>
    <p:extLst>
      <p:ext uri="{BB962C8B-B14F-4D97-AF65-F5344CB8AC3E}">
        <p14:creationId xmlns:p14="http://schemas.microsoft.com/office/powerpoint/2010/main" val="4113720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z="1200" smtClean="0">
                <a:solidFill>
                  <a:schemeClr val="bg2"/>
                </a:solidFill>
              </a:rPr>
              <a:pPr/>
              <a:t>4</a:t>
            </a:fld>
            <a:endParaRPr lang="en-US" sz="1200" dirty="0">
              <a:solidFill>
                <a:schemeClr val="bg2"/>
              </a:solidFill>
            </a:endParaRPr>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lstStyle/>
          <a:p>
            <a:r>
              <a:rPr lang="en-US" dirty="0"/>
              <a:t>Course Setup</a:t>
            </a:r>
          </a:p>
        </p:txBody>
      </p:sp>
    </p:spTree>
    <p:extLst>
      <p:ext uri="{BB962C8B-B14F-4D97-AF65-F5344CB8AC3E}">
        <p14:creationId xmlns:p14="http://schemas.microsoft.com/office/powerpoint/2010/main" val="264845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35BB5F1-81B3-4618-BEC5-E1E0D9C491F8}"/>
              </a:ext>
            </a:extLst>
          </p:cNvPr>
          <p:cNvSpPr>
            <a:spLocks noGrp="1"/>
          </p:cNvSpPr>
          <p:nvPr>
            <p:ph type="body" idx="2"/>
          </p:nvPr>
        </p:nvSpPr>
        <p:spPr/>
        <p:txBody>
          <a:bodyPr/>
          <a:lstStyle/>
          <a:p>
            <a:r>
              <a:rPr lang="en-US" dirty="0"/>
              <a:t>Business Understanding</a:t>
            </a:r>
          </a:p>
        </p:txBody>
      </p:sp>
      <p:sp>
        <p:nvSpPr>
          <p:cNvPr id="4" name="Slide Number Placeholder 3">
            <a:extLst>
              <a:ext uri="{FF2B5EF4-FFF2-40B4-BE49-F238E27FC236}">
                <a16:creationId xmlns:a16="http://schemas.microsoft.com/office/drawing/2014/main" id="{674116EF-7FC0-4C51-A372-AA10D2291A9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40</a:t>
            </a:fld>
            <a:endParaRPr lang="en-US" sz="1200" dirty="0">
              <a:solidFill>
                <a:srgbClr val="888888"/>
              </a:solidFill>
            </a:endParaRPr>
          </a:p>
        </p:txBody>
      </p:sp>
      <p:sp>
        <p:nvSpPr>
          <p:cNvPr id="5" name="Text Placeholder 4">
            <a:extLst>
              <a:ext uri="{FF2B5EF4-FFF2-40B4-BE49-F238E27FC236}">
                <a16:creationId xmlns:a16="http://schemas.microsoft.com/office/drawing/2014/main" id="{B3EE902F-9742-4808-81D1-DE97DBAAEDC6}"/>
              </a:ext>
            </a:extLst>
          </p:cNvPr>
          <p:cNvSpPr>
            <a:spLocks noGrp="1"/>
          </p:cNvSpPr>
          <p:nvPr>
            <p:ph type="body" idx="13"/>
          </p:nvPr>
        </p:nvSpPr>
        <p:spPr/>
        <p:txBody>
          <a:bodyPr>
            <a:normAutofit/>
          </a:bodyPr>
          <a:lstStyle/>
          <a:p>
            <a:r>
              <a:rPr lang="en-US" dirty="0"/>
              <a:t>What is the expected use and benefit of the model?</a:t>
            </a:r>
          </a:p>
          <a:p>
            <a:pPr lvl="1"/>
            <a:r>
              <a:rPr lang="en-US" dirty="0"/>
              <a:t>Determines problem framing, algorithm selection, </a:t>
            </a:r>
            <a:r>
              <a:rPr lang="en-US" b="1" dirty="0"/>
              <a:t>Performance Metrics</a:t>
            </a:r>
            <a:r>
              <a:rPr lang="en-US" dirty="0"/>
              <a:t>, and tuning</a:t>
            </a:r>
          </a:p>
          <a:p>
            <a:r>
              <a:rPr lang="en-US" dirty="0"/>
              <a:t>What is the current approach?</a:t>
            </a:r>
          </a:p>
          <a:p>
            <a:pPr lvl="1"/>
            <a:r>
              <a:rPr lang="en-US" dirty="0"/>
              <a:t>Determines baseline to measure success</a:t>
            </a:r>
          </a:p>
          <a:p>
            <a:r>
              <a:rPr lang="en-US" dirty="0"/>
              <a:t>Who is the </a:t>
            </a:r>
            <a:r>
              <a:rPr lang="en-US" b="1" dirty="0"/>
              <a:t>Subject-matter Expert (SME)</a:t>
            </a:r>
            <a:r>
              <a:rPr lang="en-US" dirty="0"/>
              <a:t> assigned to the project?</a:t>
            </a:r>
          </a:p>
        </p:txBody>
      </p:sp>
      <p:pic>
        <p:nvPicPr>
          <p:cNvPr id="7" name="Picture 6">
            <a:extLst>
              <a:ext uri="{FF2B5EF4-FFF2-40B4-BE49-F238E27FC236}">
                <a16:creationId xmlns:a16="http://schemas.microsoft.com/office/drawing/2014/main" id="{48C3FD53-13A2-4116-9428-90440C921FC6}"/>
              </a:ext>
            </a:extLst>
          </p:cNvPr>
          <p:cNvPicPr>
            <a:picLocks noChangeAspect="1"/>
          </p:cNvPicPr>
          <p:nvPr/>
        </p:nvPicPr>
        <p:blipFill>
          <a:blip r:embed="rId2"/>
          <a:stretch>
            <a:fillRect/>
          </a:stretch>
        </p:blipFill>
        <p:spPr>
          <a:xfrm>
            <a:off x="0" y="590550"/>
            <a:ext cx="4358064" cy="2374900"/>
          </a:xfrm>
          <a:prstGeom prst="rect">
            <a:avLst/>
          </a:prstGeom>
        </p:spPr>
      </p:pic>
      <p:pic>
        <p:nvPicPr>
          <p:cNvPr id="9" name="Picture 8">
            <a:extLst>
              <a:ext uri="{FF2B5EF4-FFF2-40B4-BE49-F238E27FC236}">
                <a16:creationId xmlns:a16="http://schemas.microsoft.com/office/drawing/2014/main" id="{591A8C67-618D-413F-AC59-BE1936B51A0F}"/>
              </a:ext>
            </a:extLst>
          </p:cNvPr>
          <p:cNvPicPr>
            <a:picLocks noChangeAspect="1"/>
          </p:cNvPicPr>
          <p:nvPr/>
        </p:nvPicPr>
        <p:blipFill>
          <a:blip r:embed="rId3"/>
          <a:stretch>
            <a:fillRect/>
          </a:stretch>
        </p:blipFill>
        <p:spPr>
          <a:xfrm>
            <a:off x="66168" y="3074314"/>
            <a:ext cx="4220024" cy="1440260"/>
          </a:xfrm>
          <a:prstGeom prst="rect">
            <a:avLst/>
          </a:prstGeom>
        </p:spPr>
      </p:pic>
    </p:spTree>
    <p:extLst>
      <p:ext uri="{BB962C8B-B14F-4D97-AF65-F5344CB8AC3E}">
        <p14:creationId xmlns:p14="http://schemas.microsoft.com/office/powerpoint/2010/main" val="2394095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96AD8BE-E220-4FCC-A6D7-89FB895B8400}"/>
              </a:ext>
            </a:extLst>
          </p:cNvPr>
          <p:cNvSpPr>
            <a:spLocks noGrp="1"/>
          </p:cNvSpPr>
          <p:nvPr>
            <p:ph type="body" idx="2"/>
          </p:nvPr>
        </p:nvSpPr>
        <p:spPr>
          <a:xfrm>
            <a:off x="0" y="2276475"/>
            <a:ext cx="9144000" cy="590550"/>
          </a:xfrm>
        </p:spPr>
        <p:txBody>
          <a:bodyPr/>
          <a:lstStyle/>
          <a:p>
            <a:r>
              <a:rPr lang="en-US" dirty="0"/>
              <a:t>You’re tasked with building an ML model to predict the median price of home values within CA districts. You are given historic price data including median income, population, demographics, etc. by district. This is an example of a classification problem. </a:t>
            </a:r>
          </a:p>
          <a:p>
            <a:r>
              <a:rPr lang="en-US" dirty="0"/>
              <a:t>(True/False)</a:t>
            </a:r>
          </a:p>
        </p:txBody>
      </p:sp>
      <p:sp>
        <p:nvSpPr>
          <p:cNvPr id="4" name="Slide Number Placeholder 3">
            <a:extLst>
              <a:ext uri="{FF2B5EF4-FFF2-40B4-BE49-F238E27FC236}">
                <a16:creationId xmlns:a16="http://schemas.microsoft.com/office/drawing/2014/main" id="{78832435-A298-412D-B3F2-8DD035B36E9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41</a:t>
            </a:fld>
            <a:endParaRPr lang="en-US" sz="1200" dirty="0">
              <a:solidFill>
                <a:srgbClr val="888888"/>
              </a:solidFill>
            </a:endParaRPr>
          </a:p>
        </p:txBody>
      </p:sp>
    </p:spTree>
    <p:extLst>
      <p:ext uri="{BB962C8B-B14F-4D97-AF65-F5344CB8AC3E}">
        <p14:creationId xmlns:p14="http://schemas.microsoft.com/office/powerpoint/2010/main" val="3902248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00284AD-8357-4307-9751-62F05928738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42</a:t>
            </a:fld>
            <a:endParaRPr lang="en-US" sz="1200" dirty="0">
              <a:solidFill>
                <a:srgbClr val="888888"/>
              </a:solidFill>
            </a:endParaRPr>
          </a:p>
        </p:txBody>
      </p:sp>
      <p:pic>
        <p:nvPicPr>
          <p:cNvPr id="4" name="Picture 3" descr="A picture containing grass, man, ball, game&#10;&#10;Description automatically generated">
            <a:extLst>
              <a:ext uri="{FF2B5EF4-FFF2-40B4-BE49-F238E27FC236}">
                <a16:creationId xmlns:a16="http://schemas.microsoft.com/office/drawing/2014/main" id="{1CB13CF4-A919-4FF2-8E92-A59C8755A9ED}"/>
              </a:ext>
            </a:extLst>
          </p:cNvPr>
          <p:cNvPicPr>
            <a:picLocks noChangeAspect="1"/>
          </p:cNvPicPr>
          <p:nvPr/>
        </p:nvPicPr>
        <p:blipFill>
          <a:blip r:embed="rId2"/>
          <a:stretch>
            <a:fillRect/>
          </a:stretch>
        </p:blipFill>
        <p:spPr>
          <a:xfrm>
            <a:off x="1152940" y="328846"/>
            <a:ext cx="6838120" cy="4485808"/>
          </a:xfrm>
          <a:prstGeom prst="rect">
            <a:avLst/>
          </a:prstGeom>
        </p:spPr>
      </p:pic>
    </p:spTree>
    <p:extLst>
      <p:ext uri="{BB962C8B-B14F-4D97-AF65-F5344CB8AC3E}">
        <p14:creationId xmlns:p14="http://schemas.microsoft.com/office/powerpoint/2010/main" val="19884834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F77B181-ACD8-425C-9253-DBB869094BC7}"/>
              </a:ext>
            </a:extLst>
          </p:cNvPr>
          <p:cNvSpPr>
            <a:spLocks noGrp="1"/>
          </p:cNvSpPr>
          <p:nvPr>
            <p:ph type="body" idx="1"/>
          </p:nvPr>
        </p:nvSpPr>
        <p:spPr/>
        <p:txBody>
          <a:bodyPr>
            <a:normAutofit lnSpcReduction="10000"/>
          </a:bodyPr>
          <a:lstStyle/>
          <a:p>
            <a:r>
              <a:rPr lang="en-US" dirty="0"/>
              <a:t>Model success determined by performance metrics</a:t>
            </a:r>
          </a:p>
          <a:p>
            <a:pPr lvl="1"/>
            <a:r>
              <a:rPr lang="en-US" b="1" dirty="0"/>
              <a:t>Root Mean Squared Error (RMSE)</a:t>
            </a:r>
            <a:r>
              <a:rPr lang="en-US" dirty="0"/>
              <a:t> measures difference between actual and model-predicted values, penalizing bigger errors</a:t>
            </a:r>
          </a:p>
          <a:p>
            <a:pPr lvl="1"/>
            <a:r>
              <a:rPr lang="en-US" b="1" dirty="0"/>
              <a:t>Mean Absolute Error (MAE) </a:t>
            </a:r>
            <a:r>
              <a:rPr lang="en-US" dirty="0"/>
              <a:t>measures difference between actual and model-predicted values, allowing for outliers</a:t>
            </a:r>
          </a:p>
          <a:p>
            <a:r>
              <a:rPr lang="en-US" dirty="0"/>
              <a:t>Both measure </a:t>
            </a:r>
            <a:r>
              <a:rPr lang="en-US" b="1" dirty="0"/>
              <a:t>Distance</a:t>
            </a:r>
            <a:r>
              <a:rPr lang="en-US" dirty="0"/>
              <a:t> between vectors</a:t>
            </a:r>
          </a:p>
          <a:p>
            <a:pPr lvl="1"/>
            <a:endParaRPr lang="en-US" dirty="0"/>
          </a:p>
        </p:txBody>
      </p:sp>
      <p:sp>
        <p:nvSpPr>
          <p:cNvPr id="3" name="Text Placeholder 2">
            <a:extLst>
              <a:ext uri="{FF2B5EF4-FFF2-40B4-BE49-F238E27FC236}">
                <a16:creationId xmlns:a16="http://schemas.microsoft.com/office/drawing/2014/main" id="{96D5B8A7-FAA5-41B8-9F0B-2921B526AF81}"/>
              </a:ext>
            </a:extLst>
          </p:cNvPr>
          <p:cNvSpPr>
            <a:spLocks noGrp="1"/>
          </p:cNvSpPr>
          <p:nvPr>
            <p:ph type="body" idx="2"/>
          </p:nvPr>
        </p:nvSpPr>
        <p:spPr/>
        <p:txBody>
          <a:bodyPr/>
          <a:lstStyle/>
          <a:p>
            <a:r>
              <a:rPr lang="en-US" dirty="0"/>
              <a:t>Business Understanding</a:t>
            </a:r>
          </a:p>
        </p:txBody>
      </p:sp>
      <p:sp>
        <p:nvSpPr>
          <p:cNvPr id="4" name="Slide Number Placeholder 3">
            <a:extLst>
              <a:ext uri="{FF2B5EF4-FFF2-40B4-BE49-F238E27FC236}">
                <a16:creationId xmlns:a16="http://schemas.microsoft.com/office/drawing/2014/main" id="{5BD505C1-6044-4099-9EAD-82B1F0032CA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43</a:t>
            </a:fld>
            <a:endParaRPr lang="en-US" sz="1200" dirty="0">
              <a:solidFill>
                <a:srgbClr val="888888"/>
              </a:solidFill>
            </a:endParaRPr>
          </a:p>
        </p:txBody>
      </p:sp>
      <p:pic>
        <p:nvPicPr>
          <p:cNvPr id="9" name="Picture 8" descr="A drawing of a person&#10;&#10;Description automatically generated">
            <a:extLst>
              <a:ext uri="{FF2B5EF4-FFF2-40B4-BE49-F238E27FC236}">
                <a16:creationId xmlns:a16="http://schemas.microsoft.com/office/drawing/2014/main" id="{5D93B801-352A-4B58-9AF5-F028C4D48904}"/>
              </a:ext>
            </a:extLst>
          </p:cNvPr>
          <p:cNvPicPr>
            <a:picLocks noChangeAspect="1"/>
          </p:cNvPicPr>
          <p:nvPr/>
        </p:nvPicPr>
        <p:blipFill>
          <a:blip r:embed="rId2"/>
          <a:stretch>
            <a:fillRect/>
          </a:stretch>
        </p:blipFill>
        <p:spPr>
          <a:xfrm>
            <a:off x="4548557" y="2917599"/>
            <a:ext cx="4524780" cy="805022"/>
          </a:xfrm>
          <a:prstGeom prst="rect">
            <a:avLst/>
          </a:prstGeom>
        </p:spPr>
      </p:pic>
      <p:pic>
        <p:nvPicPr>
          <p:cNvPr id="11" name="Picture 10" descr="A close up of a sign&#10;&#10;Description automatically generated">
            <a:extLst>
              <a:ext uri="{FF2B5EF4-FFF2-40B4-BE49-F238E27FC236}">
                <a16:creationId xmlns:a16="http://schemas.microsoft.com/office/drawing/2014/main" id="{682F8479-685F-435B-8669-88BCF0E0ECE6}"/>
              </a:ext>
            </a:extLst>
          </p:cNvPr>
          <p:cNvPicPr>
            <a:picLocks noChangeAspect="1"/>
          </p:cNvPicPr>
          <p:nvPr/>
        </p:nvPicPr>
        <p:blipFill>
          <a:blip r:embed="rId3"/>
          <a:stretch>
            <a:fillRect/>
          </a:stretch>
        </p:blipFill>
        <p:spPr>
          <a:xfrm>
            <a:off x="4565878" y="1522027"/>
            <a:ext cx="4484016" cy="805022"/>
          </a:xfrm>
          <a:prstGeom prst="rect">
            <a:avLst/>
          </a:prstGeom>
        </p:spPr>
      </p:pic>
    </p:spTree>
    <p:extLst>
      <p:ext uri="{BB962C8B-B14F-4D97-AF65-F5344CB8AC3E}">
        <p14:creationId xmlns:p14="http://schemas.microsoft.com/office/powerpoint/2010/main" val="17408673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1BBD09-E804-40FC-B732-B5B6E2D50C37}"/>
              </a:ext>
            </a:extLst>
          </p:cNvPr>
          <p:cNvPicPr>
            <a:picLocks noChangeAspect="1"/>
          </p:cNvPicPr>
          <p:nvPr/>
        </p:nvPicPr>
        <p:blipFill>
          <a:blip r:embed="rId2"/>
          <a:stretch>
            <a:fillRect/>
          </a:stretch>
        </p:blipFill>
        <p:spPr>
          <a:xfrm>
            <a:off x="6402593" y="1195426"/>
            <a:ext cx="2566987" cy="461880"/>
          </a:xfrm>
          <a:prstGeom prst="rect">
            <a:avLst/>
          </a:prstGeom>
        </p:spPr>
      </p:pic>
      <p:sp>
        <p:nvSpPr>
          <p:cNvPr id="2" name="Slide Number Placeholder 1">
            <a:extLst>
              <a:ext uri="{FF2B5EF4-FFF2-40B4-BE49-F238E27FC236}">
                <a16:creationId xmlns:a16="http://schemas.microsoft.com/office/drawing/2014/main" id="{A4B737FE-E9CF-4889-B077-C95EC0683AE0}"/>
              </a:ext>
            </a:extLst>
          </p:cNvPr>
          <p:cNvSpPr>
            <a:spLocks noGrp="1"/>
          </p:cNvSpPr>
          <p:nvPr>
            <p:ph type="sldNum" idx="12"/>
          </p:nvPr>
        </p:nvSpPr>
        <p:spPr/>
        <p:txBody>
          <a:bodyPr/>
          <a:lstStyle/>
          <a:p>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fld id="{00000000-1234-1234-1234-123412341234}" type="slidenum">
              <a:rPr kumimoji="0" lang="en-US" sz="1200" b="0" i="0" u="none" strike="noStrike" kern="0" cap="none" spc="0" normalizeH="0" baseline="0" noProof="0" smtClean="0">
                <a:ln>
                  <a:noFill/>
                </a:ln>
                <a:solidFill>
                  <a:srgbClr val="888888"/>
                </a:solidFill>
                <a:effectLst/>
                <a:uLnTx/>
                <a:uFillTx/>
                <a:latin typeface="Calibri" panose="020F0502020204030204" pitchFamily="34" charset="0"/>
                <a:cs typeface="Calibri" panose="020F0502020204030204" pitchFamily="34" charset="0"/>
                <a:sym typeface="Arial"/>
              </a:rPr>
              <a:pPr marL="0" marR="0" lvl="0" indent="0" algn="ctr" defTabSz="914400" rtl="0" eaLnBrk="1" fontAlgn="auto" latinLnBrk="0" hangingPunct="1">
                <a:lnSpc>
                  <a:spcPct val="100000"/>
                </a:lnSpc>
                <a:spcBef>
                  <a:spcPts val="0"/>
                </a:spcBef>
                <a:spcAft>
                  <a:spcPts val="0"/>
                </a:spcAft>
                <a:buClr>
                  <a:srgbClr val="888888"/>
                </a:buClr>
                <a:buSzPct val="25000"/>
                <a:buFont typeface="Arial"/>
                <a:buNone/>
                <a:tabLst/>
                <a:defRPr/>
              </a:pPr>
              <a:t>44</a:t>
            </a:fld>
            <a:endParaRPr kumimoji="0" lang="en-US" sz="1200" b="0" i="0" u="none" strike="noStrike" kern="0" cap="none" spc="0" normalizeH="0" baseline="0" noProof="0" dirty="0">
              <a:ln>
                <a:noFill/>
              </a:ln>
              <a:solidFill>
                <a:srgbClr val="888888"/>
              </a:solidFill>
              <a:effectLst/>
              <a:uLnTx/>
              <a:uFillTx/>
              <a:latin typeface="Calibri" panose="020F0502020204030204" pitchFamily="34" charset="0"/>
              <a:cs typeface="Calibri" panose="020F0502020204030204" pitchFamily="34" charset="0"/>
              <a:sym typeface="Arial"/>
            </a:endParaRPr>
          </a:p>
        </p:txBody>
      </p:sp>
      <p:graphicFrame>
        <p:nvGraphicFramePr>
          <p:cNvPr id="3" name="Table 2">
            <a:extLst>
              <a:ext uri="{FF2B5EF4-FFF2-40B4-BE49-F238E27FC236}">
                <a16:creationId xmlns:a16="http://schemas.microsoft.com/office/drawing/2014/main" id="{86783A32-56E1-475F-A48A-838AF6E19A55}"/>
              </a:ext>
            </a:extLst>
          </p:cNvPr>
          <p:cNvGraphicFramePr>
            <a:graphicFrameLocks noGrp="1"/>
          </p:cNvGraphicFramePr>
          <p:nvPr/>
        </p:nvGraphicFramePr>
        <p:xfrm>
          <a:off x="226218" y="47663"/>
          <a:ext cx="6096000" cy="1981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65421378"/>
                    </a:ext>
                  </a:extLst>
                </a:gridCol>
                <a:gridCol w="1524000">
                  <a:extLst>
                    <a:ext uri="{9D8B030D-6E8A-4147-A177-3AD203B41FA5}">
                      <a16:colId xmlns:a16="http://schemas.microsoft.com/office/drawing/2014/main" val="1450285265"/>
                    </a:ext>
                  </a:extLst>
                </a:gridCol>
                <a:gridCol w="1524000">
                  <a:extLst>
                    <a:ext uri="{9D8B030D-6E8A-4147-A177-3AD203B41FA5}">
                      <a16:colId xmlns:a16="http://schemas.microsoft.com/office/drawing/2014/main" val="3516361341"/>
                    </a:ext>
                  </a:extLst>
                </a:gridCol>
                <a:gridCol w="1524000">
                  <a:extLst>
                    <a:ext uri="{9D8B030D-6E8A-4147-A177-3AD203B41FA5}">
                      <a16:colId xmlns:a16="http://schemas.microsoft.com/office/drawing/2014/main" val="1011915091"/>
                    </a:ext>
                  </a:extLst>
                </a:gridCol>
              </a:tblGrid>
              <a:tr h="370840">
                <a:tc>
                  <a:txBody>
                    <a:bodyPr/>
                    <a:lstStyle/>
                    <a:p>
                      <a:r>
                        <a:rPr lang="en-US" sz="2000" b="1" dirty="0">
                          <a:latin typeface="Calibri" panose="020F0502020204030204" pitchFamily="34" charset="0"/>
                          <a:cs typeface="Calibri" panose="020F0502020204030204" pitchFamily="34" charset="0"/>
                        </a:rPr>
                        <a:t>Obs.</a:t>
                      </a:r>
                    </a:p>
                  </a:txBody>
                  <a:tcPr/>
                </a:tc>
                <a:tc>
                  <a:txBody>
                    <a:bodyPr/>
                    <a:lstStyle/>
                    <a:p>
                      <a:r>
                        <a:rPr lang="en-US" sz="2000" dirty="0">
                          <a:latin typeface="Calibri" panose="020F0502020204030204" pitchFamily="34" charset="0"/>
                          <a:cs typeface="Calibri" panose="020F0502020204030204" pitchFamily="34" charset="0"/>
                        </a:rPr>
                        <a:t>X1</a:t>
                      </a:r>
                    </a:p>
                  </a:txBody>
                  <a:tcPr/>
                </a:tc>
                <a:tc>
                  <a:txBody>
                    <a:bodyPr/>
                    <a:lstStyle/>
                    <a:p>
                      <a:r>
                        <a:rPr lang="en-US" sz="2000" dirty="0">
                          <a:latin typeface="Calibri" panose="020F0502020204030204" pitchFamily="34" charset="0"/>
                          <a:cs typeface="Calibri" panose="020F0502020204030204" pitchFamily="34" charset="0"/>
                        </a:rPr>
                        <a:t>X2</a:t>
                      </a:r>
                    </a:p>
                  </a:txBody>
                  <a:tcPr/>
                </a:tc>
                <a:tc>
                  <a:txBody>
                    <a:bodyPr/>
                    <a:lstStyle/>
                    <a:p>
                      <a:r>
                        <a:rPr lang="en-US" sz="2000" dirty="0">
                          <a:latin typeface="Calibri" panose="020F0502020204030204" pitchFamily="34" charset="0"/>
                          <a:cs typeface="Calibri" panose="020F0502020204030204" pitchFamily="34" charset="0"/>
                        </a:rPr>
                        <a:t>X3</a:t>
                      </a:r>
                    </a:p>
                  </a:txBody>
                  <a:tcPr/>
                </a:tc>
                <a:extLst>
                  <a:ext uri="{0D108BD9-81ED-4DB2-BD59-A6C34878D82A}">
                    <a16:rowId xmlns:a16="http://schemas.microsoft.com/office/drawing/2014/main" val="1758668559"/>
                  </a:ext>
                </a:extLst>
              </a:tr>
              <a:tr h="370840">
                <a:tc>
                  <a:txBody>
                    <a:bodyPr/>
                    <a:lstStyle/>
                    <a:p>
                      <a:r>
                        <a:rPr lang="en-US" sz="2000" b="1" dirty="0">
                          <a:latin typeface="Calibri" panose="020F0502020204030204" pitchFamily="34" charset="0"/>
                          <a:cs typeface="Calibri" panose="020F0502020204030204" pitchFamily="34" charset="0"/>
                        </a:rPr>
                        <a:t>1</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18</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20</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14</a:t>
                      </a:r>
                    </a:p>
                  </a:txBody>
                  <a:tcPr marL="9525" marR="9525" marT="9525" marB="0" anchor="ctr"/>
                </a:tc>
                <a:extLst>
                  <a:ext uri="{0D108BD9-81ED-4DB2-BD59-A6C34878D82A}">
                    <a16:rowId xmlns:a16="http://schemas.microsoft.com/office/drawing/2014/main" val="4171577977"/>
                  </a:ext>
                </a:extLst>
              </a:tr>
              <a:tr h="370840">
                <a:tc>
                  <a:txBody>
                    <a:bodyPr/>
                    <a:lstStyle/>
                    <a:p>
                      <a:r>
                        <a:rPr lang="en-US" sz="2000" b="1" dirty="0">
                          <a:latin typeface="Calibri" panose="020F0502020204030204" pitchFamily="34" charset="0"/>
                          <a:cs typeface="Calibri" panose="020F0502020204030204" pitchFamily="34" charset="0"/>
                        </a:rPr>
                        <a:t>2</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15</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13</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19</a:t>
                      </a:r>
                    </a:p>
                  </a:txBody>
                  <a:tcPr marL="9525" marR="9525" marT="9525" marB="0" anchor="ctr"/>
                </a:tc>
                <a:extLst>
                  <a:ext uri="{0D108BD9-81ED-4DB2-BD59-A6C34878D82A}">
                    <a16:rowId xmlns:a16="http://schemas.microsoft.com/office/drawing/2014/main" val="937545760"/>
                  </a:ext>
                </a:extLst>
              </a:tr>
              <a:tr h="370840">
                <a:tc>
                  <a:txBody>
                    <a:bodyPr/>
                    <a:lstStyle/>
                    <a:p>
                      <a:r>
                        <a:rPr lang="en-US" sz="2000" b="1" dirty="0">
                          <a:latin typeface="Calibri" panose="020F0502020204030204" pitchFamily="34" charset="0"/>
                          <a:cs typeface="Calibri" panose="020F0502020204030204" pitchFamily="34" charset="0"/>
                        </a:rPr>
                        <a:t>3</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23</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19</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10</a:t>
                      </a:r>
                    </a:p>
                  </a:txBody>
                  <a:tcPr marL="9525" marR="9525" marT="9525" marB="0" anchor="ctr"/>
                </a:tc>
                <a:extLst>
                  <a:ext uri="{0D108BD9-81ED-4DB2-BD59-A6C34878D82A}">
                    <a16:rowId xmlns:a16="http://schemas.microsoft.com/office/drawing/2014/main" val="2651521669"/>
                  </a:ext>
                </a:extLst>
              </a:tr>
              <a:tr h="370840">
                <a:tc>
                  <a:txBody>
                    <a:bodyPr/>
                    <a:lstStyle/>
                    <a:p>
                      <a:r>
                        <a:rPr lang="en-US" sz="2000" b="1" dirty="0">
                          <a:latin typeface="Calibri" panose="020F0502020204030204" pitchFamily="34" charset="0"/>
                          <a:cs typeface="Calibri" panose="020F0502020204030204" pitchFamily="34" charset="0"/>
                        </a:rPr>
                        <a:t>4</a:t>
                      </a:r>
                    </a:p>
                  </a:txBody>
                  <a:tcPr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24</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12</a:t>
                      </a:r>
                    </a:p>
                  </a:txBody>
                  <a:tcPr marL="9525" marR="9525" marT="9525" marB="0" anchor="ctr"/>
                </a:tc>
                <a:tc>
                  <a:txBody>
                    <a:bodyPr/>
                    <a:lstStyle/>
                    <a:p>
                      <a:pPr algn="r" fontAlgn="b"/>
                      <a:r>
                        <a:rPr lang="en-US" sz="2000" b="0" i="0" u="none" strike="noStrike" dirty="0">
                          <a:solidFill>
                            <a:srgbClr val="000000"/>
                          </a:solidFill>
                          <a:effectLst/>
                          <a:latin typeface="Calibri" panose="020F0502020204030204" pitchFamily="34" charset="0"/>
                          <a:cs typeface="Calibri" panose="020F0502020204030204" pitchFamily="34" charset="0"/>
                        </a:rPr>
                        <a:t>15</a:t>
                      </a:r>
                    </a:p>
                  </a:txBody>
                  <a:tcPr marL="9525" marR="9525" marT="9525" marB="0" anchor="ctr"/>
                </a:tc>
                <a:extLst>
                  <a:ext uri="{0D108BD9-81ED-4DB2-BD59-A6C34878D82A}">
                    <a16:rowId xmlns:a16="http://schemas.microsoft.com/office/drawing/2014/main" val="3970789899"/>
                  </a:ext>
                </a:extLst>
              </a:tr>
            </a:tbl>
          </a:graphicData>
        </a:graphic>
      </p:graphicFrame>
      <p:graphicFrame>
        <p:nvGraphicFramePr>
          <p:cNvPr id="4" name="Table 3">
            <a:extLst>
              <a:ext uri="{FF2B5EF4-FFF2-40B4-BE49-F238E27FC236}">
                <a16:creationId xmlns:a16="http://schemas.microsoft.com/office/drawing/2014/main" id="{E1372F6D-8F7B-4ADB-8514-8C2629E91BE5}"/>
              </a:ext>
            </a:extLst>
          </p:cNvPr>
          <p:cNvGraphicFramePr>
            <a:graphicFrameLocks noGrp="1"/>
          </p:cNvGraphicFramePr>
          <p:nvPr/>
        </p:nvGraphicFramePr>
        <p:xfrm>
          <a:off x="226218" y="2144892"/>
          <a:ext cx="6096000" cy="396240"/>
        </p:xfrm>
        <a:graphic>
          <a:graphicData uri="http://schemas.openxmlformats.org/drawingml/2006/table">
            <a:tbl>
              <a:tblPr bandRow="1">
                <a:tableStyleId>{5C22544A-7EE6-4342-B048-85BDC9FD1C3A}</a:tableStyleId>
              </a:tblPr>
              <a:tblGrid>
                <a:gridCol w="1524000">
                  <a:extLst>
                    <a:ext uri="{9D8B030D-6E8A-4147-A177-3AD203B41FA5}">
                      <a16:colId xmlns:a16="http://schemas.microsoft.com/office/drawing/2014/main" val="2434681915"/>
                    </a:ext>
                  </a:extLst>
                </a:gridCol>
                <a:gridCol w="1524000">
                  <a:extLst>
                    <a:ext uri="{9D8B030D-6E8A-4147-A177-3AD203B41FA5}">
                      <a16:colId xmlns:a16="http://schemas.microsoft.com/office/drawing/2014/main" val="1918285648"/>
                    </a:ext>
                  </a:extLst>
                </a:gridCol>
                <a:gridCol w="1524000">
                  <a:extLst>
                    <a:ext uri="{9D8B030D-6E8A-4147-A177-3AD203B41FA5}">
                      <a16:colId xmlns:a16="http://schemas.microsoft.com/office/drawing/2014/main" val="2669188884"/>
                    </a:ext>
                  </a:extLst>
                </a:gridCol>
                <a:gridCol w="1524000">
                  <a:extLst>
                    <a:ext uri="{9D8B030D-6E8A-4147-A177-3AD203B41FA5}">
                      <a16:colId xmlns:a16="http://schemas.microsoft.com/office/drawing/2014/main" val="3174106658"/>
                    </a:ext>
                  </a:extLst>
                </a:gridCol>
              </a:tblGrid>
              <a:tr h="370840">
                <a:tc>
                  <a:txBody>
                    <a:bodyPr/>
                    <a:lstStyle/>
                    <a:p>
                      <a:r>
                        <a:rPr lang="en-US" sz="2000" b="1" dirty="0">
                          <a:latin typeface="Calibri" panose="020F0502020204030204" pitchFamily="34" charset="0"/>
                          <a:cs typeface="Calibri" panose="020F0502020204030204" pitchFamily="34" charset="0"/>
                        </a:rPr>
                        <a:t>5</a:t>
                      </a:r>
                    </a:p>
                  </a:txBody>
                  <a:tcPr/>
                </a:tc>
                <a:tc>
                  <a:txBody>
                    <a:bodyPr/>
                    <a:lstStyle/>
                    <a:p>
                      <a:pPr marL="0" indent="0" algn="r"/>
                      <a:r>
                        <a:rPr lang="en-US" sz="2000" dirty="0">
                          <a:latin typeface="Calibri" panose="020F0502020204030204" pitchFamily="34" charset="0"/>
                          <a:cs typeface="Calibri" panose="020F0502020204030204" pitchFamily="34" charset="0"/>
                        </a:rPr>
                        <a:t>11</a:t>
                      </a:r>
                    </a:p>
                  </a:txBody>
                  <a:tcPr/>
                </a:tc>
                <a:tc>
                  <a:txBody>
                    <a:bodyPr/>
                    <a:lstStyle/>
                    <a:p>
                      <a:pPr algn="r"/>
                      <a:r>
                        <a:rPr lang="en-US" sz="2000" dirty="0">
                          <a:latin typeface="Calibri" panose="020F0502020204030204" pitchFamily="34" charset="0"/>
                          <a:cs typeface="Calibri" panose="020F0502020204030204" pitchFamily="34" charset="0"/>
                        </a:rPr>
                        <a:t>12</a:t>
                      </a:r>
                    </a:p>
                  </a:txBody>
                  <a:tcPr/>
                </a:tc>
                <a:tc>
                  <a:txBody>
                    <a:bodyPr/>
                    <a:lstStyle/>
                    <a:p>
                      <a:pPr algn="r"/>
                      <a:r>
                        <a:rPr lang="en-US" sz="2000" dirty="0">
                          <a:latin typeface="Calibri" panose="020F0502020204030204" pitchFamily="34" charset="0"/>
                          <a:cs typeface="Calibri" panose="020F0502020204030204" pitchFamily="34" charset="0"/>
                        </a:rPr>
                        <a:t>13</a:t>
                      </a:r>
                    </a:p>
                  </a:txBody>
                  <a:tcPr/>
                </a:tc>
                <a:extLst>
                  <a:ext uri="{0D108BD9-81ED-4DB2-BD59-A6C34878D82A}">
                    <a16:rowId xmlns:a16="http://schemas.microsoft.com/office/drawing/2014/main" val="407777400"/>
                  </a:ext>
                </a:extLst>
              </a:tr>
            </a:tbl>
          </a:graphicData>
        </a:graphic>
      </p:graphicFrame>
      <p:graphicFrame>
        <p:nvGraphicFramePr>
          <p:cNvPr id="5" name="Table 4">
            <a:extLst>
              <a:ext uri="{FF2B5EF4-FFF2-40B4-BE49-F238E27FC236}">
                <a16:creationId xmlns:a16="http://schemas.microsoft.com/office/drawing/2014/main" id="{BA855480-BB72-4576-A4BF-3812B8F29CDD}"/>
              </a:ext>
            </a:extLst>
          </p:cNvPr>
          <p:cNvGraphicFramePr>
            <a:graphicFrameLocks noGrp="1"/>
          </p:cNvGraphicFramePr>
          <p:nvPr/>
        </p:nvGraphicFramePr>
        <p:xfrm>
          <a:off x="226218" y="2657161"/>
          <a:ext cx="6096000" cy="198120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4259999371"/>
                    </a:ext>
                  </a:extLst>
                </a:gridCol>
                <a:gridCol w="1524000">
                  <a:extLst>
                    <a:ext uri="{9D8B030D-6E8A-4147-A177-3AD203B41FA5}">
                      <a16:colId xmlns:a16="http://schemas.microsoft.com/office/drawing/2014/main" val="4156358515"/>
                    </a:ext>
                  </a:extLst>
                </a:gridCol>
                <a:gridCol w="1524000">
                  <a:extLst>
                    <a:ext uri="{9D8B030D-6E8A-4147-A177-3AD203B41FA5}">
                      <a16:colId xmlns:a16="http://schemas.microsoft.com/office/drawing/2014/main" val="395468647"/>
                    </a:ext>
                  </a:extLst>
                </a:gridCol>
                <a:gridCol w="1524000">
                  <a:extLst>
                    <a:ext uri="{9D8B030D-6E8A-4147-A177-3AD203B41FA5}">
                      <a16:colId xmlns:a16="http://schemas.microsoft.com/office/drawing/2014/main" val="2505726388"/>
                    </a:ext>
                  </a:extLst>
                </a:gridCol>
              </a:tblGrid>
              <a:tr h="370840">
                <a:tc>
                  <a:txBody>
                    <a:bodyPr/>
                    <a:lstStyle/>
                    <a:p>
                      <a:r>
                        <a:rPr lang="en-US" sz="2000" b="1" dirty="0">
                          <a:latin typeface="Calibri" panose="020F0502020204030204" pitchFamily="34" charset="0"/>
                          <a:cs typeface="Calibri" panose="020F0502020204030204" pitchFamily="34" charset="0"/>
                        </a:rPr>
                        <a:t>Obs.</a:t>
                      </a:r>
                    </a:p>
                  </a:txBody>
                  <a:tcPr/>
                </a:tc>
                <a:tc>
                  <a:txBody>
                    <a:bodyPr/>
                    <a:lstStyle/>
                    <a:p>
                      <a:r>
                        <a:rPr lang="en-US" sz="2000" dirty="0">
                          <a:latin typeface="Calibri" panose="020F0502020204030204" pitchFamily="34" charset="0"/>
                          <a:cs typeface="Calibri" panose="020F0502020204030204" pitchFamily="34" charset="0"/>
                        </a:rPr>
                        <a:t>X1</a:t>
                      </a:r>
                    </a:p>
                  </a:txBody>
                  <a:tcPr/>
                </a:tc>
                <a:tc>
                  <a:txBody>
                    <a:bodyPr/>
                    <a:lstStyle/>
                    <a:p>
                      <a:r>
                        <a:rPr lang="en-US" sz="2000" dirty="0">
                          <a:latin typeface="Calibri" panose="020F0502020204030204" pitchFamily="34" charset="0"/>
                          <a:cs typeface="Calibri" panose="020F0502020204030204" pitchFamily="34" charset="0"/>
                        </a:rPr>
                        <a:t>X2</a:t>
                      </a:r>
                    </a:p>
                  </a:txBody>
                  <a:tcPr/>
                </a:tc>
                <a:tc>
                  <a:txBody>
                    <a:bodyPr/>
                    <a:lstStyle/>
                    <a:p>
                      <a:r>
                        <a:rPr lang="en-US" sz="2000" dirty="0">
                          <a:latin typeface="Calibri" panose="020F0502020204030204" pitchFamily="34" charset="0"/>
                          <a:cs typeface="Calibri" panose="020F0502020204030204" pitchFamily="34" charset="0"/>
                        </a:rPr>
                        <a:t>X3</a:t>
                      </a:r>
                    </a:p>
                  </a:txBody>
                  <a:tcPr/>
                </a:tc>
                <a:extLst>
                  <a:ext uri="{0D108BD9-81ED-4DB2-BD59-A6C34878D82A}">
                    <a16:rowId xmlns:a16="http://schemas.microsoft.com/office/drawing/2014/main" val="1426464848"/>
                  </a:ext>
                </a:extLst>
              </a:tr>
              <a:tr h="370840">
                <a:tc>
                  <a:txBody>
                    <a:bodyPr/>
                    <a:lstStyle/>
                    <a:p>
                      <a:r>
                        <a:rPr lang="en-US" sz="2000" b="1" dirty="0">
                          <a:latin typeface="Calibri" panose="020F0502020204030204" pitchFamily="34" charset="0"/>
                          <a:cs typeface="Calibri" panose="020F0502020204030204" pitchFamily="34" charset="0"/>
                        </a:rPr>
                        <a:t>D1</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(18-11)</a:t>
                      </a:r>
                      <a:r>
                        <a:rPr lang="en-US" sz="2000" b="0" i="0" u="none" strike="noStrike" baseline="30000" dirty="0">
                          <a:solidFill>
                            <a:srgbClr val="000000"/>
                          </a:solidFill>
                          <a:effectLst/>
                          <a:latin typeface="Calibri" panose="020F0502020204030204" pitchFamily="34" charset="0"/>
                        </a:rPr>
                        <a:t>2</a:t>
                      </a:r>
                      <a:r>
                        <a:rPr lang="en-US" sz="2000" b="0" i="0" u="none" strike="noStrike" dirty="0">
                          <a:solidFill>
                            <a:srgbClr val="000000"/>
                          </a:solidFill>
                          <a:effectLst/>
                          <a:latin typeface="Calibri" panose="020F0502020204030204" pitchFamily="34" charset="0"/>
                        </a:rPr>
                        <a:t> = 49</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64</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982610386"/>
                  </a:ext>
                </a:extLst>
              </a:tr>
              <a:tr h="370840">
                <a:tc>
                  <a:txBody>
                    <a:bodyPr/>
                    <a:lstStyle/>
                    <a:p>
                      <a:r>
                        <a:rPr lang="en-US" sz="2000" b="1" dirty="0">
                          <a:latin typeface="Calibri" panose="020F0502020204030204" pitchFamily="34" charset="0"/>
                          <a:cs typeface="Calibri" panose="020F0502020204030204" pitchFamily="34" charset="0"/>
                        </a:rPr>
                        <a:t>D2</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(15-11)</a:t>
                      </a:r>
                      <a:r>
                        <a:rPr lang="en-US" sz="2000" b="0" i="0" u="none" strike="noStrike" baseline="30000" dirty="0">
                          <a:solidFill>
                            <a:srgbClr val="000000"/>
                          </a:solidFill>
                          <a:effectLst/>
                          <a:latin typeface="Calibri" panose="020F0502020204030204" pitchFamily="34" charset="0"/>
                        </a:rPr>
                        <a:t>2</a:t>
                      </a:r>
                      <a:r>
                        <a:rPr lang="en-US" sz="2000" b="0" i="0" u="none" strike="noStrike" dirty="0">
                          <a:solidFill>
                            <a:srgbClr val="000000"/>
                          </a:solidFill>
                          <a:effectLst/>
                          <a:latin typeface="Calibri" panose="020F0502020204030204" pitchFamily="34" charset="0"/>
                        </a:rPr>
                        <a:t> = 16</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1</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36</a:t>
                      </a:r>
                    </a:p>
                  </a:txBody>
                  <a:tcPr marL="9525" marR="9525" marT="9525" marB="0" anchor="b"/>
                </a:tc>
                <a:extLst>
                  <a:ext uri="{0D108BD9-81ED-4DB2-BD59-A6C34878D82A}">
                    <a16:rowId xmlns:a16="http://schemas.microsoft.com/office/drawing/2014/main" val="3532907846"/>
                  </a:ext>
                </a:extLst>
              </a:tr>
              <a:tr h="370840">
                <a:tc>
                  <a:txBody>
                    <a:bodyPr/>
                    <a:lstStyle/>
                    <a:p>
                      <a:r>
                        <a:rPr lang="en-US" sz="2000" b="1" dirty="0">
                          <a:latin typeface="Calibri" panose="020F0502020204030204" pitchFamily="34" charset="0"/>
                          <a:cs typeface="Calibri" panose="020F0502020204030204" pitchFamily="34" charset="0"/>
                        </a:rPr>
                        <a:t>D3</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144</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49</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9</a:t>
                      </a:r>
                    </a:p>
                  </a:txBody>
                  <a:tcPr marL="9525" marR="9525" marT="9525" marB="0" anchor="b"/>
                </a:tc>
                <a:extLst>
                  <a:ext uri="{0D108BD9-81ED-4DB2-BD59-A6C34878D82A}">
                    <a16:rowId xmlns:a16="http://schemas.microsoft.com/office/drawing/2014/main" val="666981984"/>
                  </a:ext>
                </a:extLst>
              </a:tr>
              <a:tr h="370840">
                <a:tc>
                  <a:txBody>
                    <a:bodyPr/>
                    <a:lstStyle/>
                    <a:p>
                      <a:r>
                        <a:rPr lang="en-US" sz="2000" b="1" dirty="0">
                          <a:latin typeface="Calibri" panose="020F0502020204030204" pitchFamily="34" charset="0"/>
                          <a:cs typeface="Calibri" panose="020F0502020204030204" pitchFamily="34" charset="0"/>
                        </a:rPr>
                        <a:t>D4</a:t>
                      </a:r>
                    </a:p>
                  </a:txBody>
                  <a:tcPr anchor="ctr"/>
                </a:tc>
                <a:tc>
                  <a:txBody>
                    <a:bodyPr/>
                    <a:lstStyle/>
                    <a:p>
                      <a:pPr algn="r" fontAlgn="b"/>
                      <a:r>
                        <a:rPr lang="en-US" sz="2000" b="0" i="0" u="none" strike="noStrike" dirty="0">
                          <a:solidFill>
                            <a:srgbClr val="000000"/>
                          </a:solidFill>
                          <a:effectLst/>
                          <a:latin typeface="Calibri" panose="020F0502020204030204" pitchFamily="34" charset="0"/>
                        </a:rPr>
                        <a:t>169</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0</a:t>
                      </a:r>
                    </a:p>
                  </a:txBody>
                  <a:tcPr marL="9525" marR="9525" marT="9525" marB="0" anchor="b"/>
                </a:tc>
                <a:tc>
                  <a:txBody>
                    <a:bodyPr/>
                    <a:lstStyle/>
                    <a:p>
                      <a:pPr algn="r" fontAlgn="b"/>
                      <a:r>
                        <a:rPr lang="en-US" sz="2000" b="0" i="0" u="none" strike="noStrike" dirty="0">
                          <a:solidFill>
                            <a:srgbClr val="000000"/>
                          </a:solidFill>
                          <a:effectLst/>
                          <a:latin typeface="Calibri" panose="020F0502020204030204" pitchFamily="34" charset="0"/>
                        </a:rPr>
                        <a:t>4</a:t>
                      </a:r>
                    </a:p>
                  </a:txBody>
                  <a:tcPr marL="9525" marR="9525" marT="9525" marB="0" anchor="b"/>
                </a:tc>
                <a:extLst>
                  <a:ext uri="{0D108BD9-81ED-4DB2-BD59-A6C34878D82A}">
                    <a16:rowId xmlns:a16="http://schemas.microsoft.com/office/drawing/2014/main" val="2712036049"/>
                  </a:ext>
                </a:extLst>
              </a:tr>
            </a:tbl>
          </a:graphicData>
        </a:graphic>
      </p:graphicFrame>
      <p:graphicFrame>
        <p:nvGraphicFramePr>
          <p:cNvPr id="6" name="Table 5">
            <a:extLst>
              <a:ext uri="{FF2B5EF4-FFF2-40B4-BE49-F238E27FC236}">
                <a16:creationId xmlns:a16="http://schemas.microsoft.com/office/drawing/2014/main" id="{0A8595C2-9153-48DE-A00C-E92A365A322A}"/>
              </a:ext>
            </a:extLst>
          </p:cNvPr>
          <p:cNvGraphicFramePr>
            <a:graphicFrameLocks noGrp="1"/>
          </p:cNvGraphicFramePr>
          <p:nvPr/>
        </p:nvGraphicFramePr>
        <p:xfrm>
          <a:off x="6402593" y="2657161"/>
          <a:ext cx="1148351" cy="1981200"/>
        </p:xfrm>
        <a:graphic>
          <a:graphicData uri="http://schemas.openxmlformats.org/drawingml/2006/table">
            <a:tbl>
              <a:tblPr firstRow="1" bandRow="1">
                <a:tableStyleId>{5C22544A-7EE6-4342-B048-85BDC9FD1C3A}</a:tableStyleId>
              </a:tblPr>
              <a:tblGrid>
                <a:gridCol w="1148351">
                  <a:extLst>
                    <a:ext uri="{9D8B030D-6E8A-4147-A177-3AD203B41FA5}">
                      <a16:colId xmlns:a16="http://schemas.microsoft.com/office/drawing/2014/main" val="3680292530"/>
                    </a:ext>
                  </a:extLst>
                </a:gridCol>
              </a:tblGrid>
              <a:tr h="396240">
                <a:tc>
                  <a:txBody>
                    <a:bodyPr/>
                    <a:lstStyle/>
                    <a:p>
                      <a:r>
                        <a:rPr lang="en-US" dirty="0"/>
                        <a:t>Sum</a:t>
                      </a:r>
                    </a:p>
                  </a:txBody>
                  <a:tcPr/>
                </a:tc>
                <a:extLst>
                  <a:ext uri="{0D108BD9-81ED-4DB2-BD59-A6C34878D82A}">
                    <a16:rowId xmlns:a16="http://schemas.microsoft.com/office/drawing/2014/main" val="2631490382"/>
                  </a:ext>
                </a:extLst>
              </a:tr>
              <a:tr h="396240">
                <a:tc>
                  <a:txBody>
                    <a:bodyPr/>
                    <a:lstStyle/>
                    <a:p>
                      <a:pPr algn="r"/>
                      <a:r>
                        <a:rPr lang="en-US" sz="2000" dirty="0">
                          <a:latin typeface="Calibri" panose="020F0502020204030204" pitchFamily="34" charset="0"/>
                          <a:cs typeface="Calibri" panose="020F0502020204030204" pitchFamily="34" charset="0"/>
                        </a:rPr>
                        <a:t>= 114</a:t>
                      </a:r>
                    </a:p>
                  </a:txBody>
                  <a:tcPr anchor="ctr"/>
                </a:tc>
                <a:extLst>
                  <a:ext uri="{0D108BD9-81ED-4DB2-BD59-A6C34878D82A}">
                    <a16:rowId xmlns:a16="http://schemas.microsoft.com/office/drawing/2014/main" val="3260102607"/>
                  </a:ext>
                </a:extLst>
              </a:tr>
              <a:tr h="396240">
                <a:tc>
                  <a:txBody>
                    <a:bodyPr/>
                    <a:lstStyle/>
                    <a:p>
                      <a:pPr algn="r"/>
                      <a:r>
                        <a:rPr lang="en-US" sz="2000" dirty="0">
                          <a:latin typeface="Calibri" panose="020F0502020204030204" pitchFamily="34" charset="0"/>
                          <a:cs typeface="Calibri" panose="020F0502020204030204" pitchFamily="34" charset="0"/>
                        </a:rPr>
                        <a:t>= 53</a:t>
                      </a:r>
                    </a:p>
                  </a:txBody>
                  <a:tcPr anchor="ctr"/>
                </a:tc>
                <a:extLst>
                  <a:ext uri="{0D108BD9-81ED-4DB2-BD59-A6C34878D82A}">
                    <a16:rowId xmlns:a16="http://schemas.microsoft.com/office/drawing/2014/main" val="2059644554"/>
                  </a:ext>
                </a:extLst>
              </a:tr>
              <a:tr h="396240">
                <a:tc>
                  <a:txBody>
                    <a:bodyPr/>
                    <a:lstStyle/>
                    <a:p>
                      <a:pPr algn="r"/>
                      <a:r>
                        <a:rPr lang="en-US" sz="2000" dirty="0">
                          <a:latin typeface="Calibri" panose="020F0502020204030204" pitchFamily="34" charset="0"/>
                          <a:cs typeface="Calibri" panose="020F0502020204030204" pitchFamily="34" charset="0"/>
                        </a:rPr>
                        <a:t>= 202</a:t>
                      </a:r>
                    </a:p>
                  </a:txBody>
                  <a:tcPr anchor="ctr"/>
                </a:tc>
                <a:extLst>
                  <a:ext uri="{0D108BD9-81ED-4DB2-BD59-A6C34878D82A}">
                    <a16:rowId xmlns:a16="http://schemas.microsoft.com/office/drawing/2014/main" val="3015651034"/>
                  </a:ext>
                </a:extLst>
              </a:tr>
              <a:tr h="396240">
                <a:tc>
                  <a:txBody>
                    <a:bodyPr/>
                    <a:lstStyle/>
                    <a:p>
                      <a:pPr algn="r"/>
                      <a:r>
                        <a:rPr lang="en-US" sz="2000" dirty="0">
                          <a:latin typeface="Calibri" panose="020F0502020204030204" pitchFamily="34" charset="0"/>
                          <a:cs typeface="Calibri" panose="020F0502020204030204" pitchFamily="34" charset="0"/>
                        </a:rPr>
                        <a:t>= 173</a:t>
                      </a:r>
                    </a:p>
                  </a:txBody>
                  <a:tcPr anchor="ctr"/>
                </a:tc>
                <a:extLst>
                  <a:ext uri="{0D108BD9-81ED-4DB2-BD59-A6C34878D82A}">
                    <a16:rowId xmlns:a16="http://schemas.microsoft.com/office/drawing/2014/main" val="2626038229"/>
                  </a:ext>
                </a:extLst>
              </a:tr>
            </a:tbl>
          </a:graphicData>
        </a:graphic>
      </p:graphicFrame>
      <p:graphicFrame>
        <p:nvGraphicFramePr>
          <p:cNvPr id="9" name="Table 8">
            <a:extLst>
              <a:ext uri="{FF2B5EF4-FFF2-40B4-BE49-F238E27FC236}">
                <a16:creationId xmlns:a16="http://schemas.microsoft.com/office/drawing/2014/main" id="{C3E48B85-9682-48E5-B449-12BDC3219574}"/>
              </a:ext>
            </a:extLst>
          </p:cNvPr>
          <p:cNvGraphicFramePr>
            <a:graphicFrameLocks noGrp="1"/>
          </p:cNvGraphicFramePr>
          <p:nvPr/>
        </p:nvGraphicFramePr>
        <p:xfrm>
          <a:off x="7631319" y="2657161"/>
          <a:ext cx="1148351" cy="1981200"/>
        </p:xfrm>
        <a:graphic>
          <a:graphicData uri="http://schemas.openxmlformats.org/drawingml/2006/table">
            <a:tbl>
              <a:tblPr firstRow="1" bandRow="1">
                <a:tableStyleId>{5C22544A-7EE6-4342-B048-85BDC9FD1C3A}</a:tableStyleId>
              </a:tblPr>
              <a:tblGrid>
                <a:gridCol w="1148351">
                  <a:extLst>
                    <a:ext uri="{9D8B030D-6E8A-4147-A177-3AD203B41FA5}">
                      <a16:colId xmlns:a16="http://schemas.microsoft.com/office/drawing/2014/main" val="3680292530"/>
                    </a:ext>
                  </a:extLst>
                </a:gridCol>
              </a:tblGrid>
              <a:tr h="396240">
                <a:tc>
                  <a:txBody>
                    <a:bodyPr/>
                    <a:lstStyle/>
                    <a:p>
                      <a:r>
                        <a:rPr lang="en-US" dirty="0"/>
                        <a:t>Sqrt</a:t>
                      </a:r>
                    </a:p>
                  </a:txBody>
                  <a:tcPr/>
                </a:tc>
                <a:extLst>
                  <a:ext uri="{0D108BD9-81ED-4DB2-BD59-A6C34878D82A}">
                    <a16:rowId xmlns:a16="http://schemas.microsoft.com/office/drawing/2014/main" val="2631490382"/>
                  </a:ext>
                </a:extLst>
              </a:tr>
              <a:tr h="396240">
                <a:tc>
                  <a:txBody>
                    <a:bodyPr/>
                    <a:lstStyle/>
                    <a:p>
                      <a:pPr algn="r" fontAlgn="b"/>
                      <a:r>
                        <a:rPr lang="en-US" sz="2000" b="0" i="0" u="none" strike="noStrike" dirty="0">
                          <a:solidFill>
                            <a:srgbClr val="000000"/>
                          </a:solidFill>
                          <a:effectLst/>
                          <a:latin typeface="Calibri" panose="020F0502020204030204" pitchFamily="34" charset="0"/>
                        </a:rPr>
                        <a:t>= 10.7</a:t>
                      </a:r>
                    </a:p>
                  </a:txBody>
                  <a:tcPr marL="9525" marR="9525" marT="9525" marB="0" anchor="b"/>
                </a:tc>
                <a:extLst>
                  <a:ext uri="{0D108BD9-81ED-4DB2-BD59-A6C34878D82A}">
                    <a16:rowId xmlns:a16="http://schemas.microsoft.com/office/drawing/2014/main" val="3260102607"/>
                  </a:ext>
                </a:extLst>
              </a:tr>
              <a:tr h="396240">
                <a:tc>
                  <a:txBody>
                    <a:bodyPr/>
                    <a:lstStyle/>
                    <a:p>
                      <a:pPr algn="r" fontAlgn="b"/>
                      <a:r>
                        <a:rPr lang="en-US" sz="2000" b="1" i="0" u="none" strike="noStrike" dirty="0">
                          <a:solidFill>
                            <a:srgbClr val="000000"/>
                          </a:solidFill>
                          <a:effectLst/>
                          <a:latin typeface="Calibri" panose="020F0502020204030204" pitchFamily="34" charset="0"/>
                        </a:rPr>
                        <a:t>= 7.3</a:t>
                      </a:r>
                    </a:p>
                  </a:txBody>
                  <a:tcPr marL="9525" marR="9525" marT="9525" marB="0" anchor="b"/>
                </a:tc>
                <a:extLst>
                  <a:ext uri="{0D108BD9-81ED-4DB2-BD59-A6C34878D82A}">
                    <a16:rowId xmlns:a16="http://schemas.microsoft.com/office/drawing/2014/main" val="2059644554"/>
                  </a:ext>
                </a:extLst>
              </a:tr>
              <a:tr h="396240">
                <a:tc>
                  <a:txBody>
                    <a:bodyPr/>
                    <a:lstStyle/>
                    <a:p>
                      <a:pPr algn="r" fontAlgn="b"/>
                      <a:r>
                        <a:rPr lang="en-US" sz="2000" b="0" i="0" u="none" strike="noStrike" dirty="0">
                          <a:solidFill>
                            <a:srgbClr val="000000"/>
                          </a:solidFill>
                          <a:effectLst/>
                          <a:latin typeface="Calibri" panose="020F0502020204030204" pitchFamily="34" charset="0"/>
                        </a:rPr>
                        <a:t>= 14.2</a:t>
                      </a:r>
                    </a:p>
                  </a:txBody>
                  <a:tcPr marL="9525" marR="9525" marT="9525" marB="0" anchor="b"/>
                </a:tc>
                <a:extLst>
                  <a:ext uri="{0D108BD9-81ED-4DB2-BD59-A6C34878D82A}">
                    <a16:rowId xmlns:a16="http://schemas.microsoft.com/office/drawing/2014/main" val="3015651034"/>
                  </a:ext>
                </a:extLst>
              </a:tr>
              <a:tr h="396240">
                <a:tc>
                  <a:txBody>
                    <a:bodyPr/>
                    <a:lstStyle/>
                    <a:p>
                      <a:pPr algn="r" fontAlgn="b"/>
                      <a:r>
                        <a:rPr lang="en-US" sz="2000" b="0" i="0" u="none" strike="noStrike" dirty="0">
                          <a:solidFill>
                            <a:srgbClr val="000000"/>
                          </a:solidFill>
                          <a:effectLst/>
                          <a:latin typeface="Calibri" panose="020F0502020204030204" pitchFamily="34" charset="0"/>
                        </a:rPr>
                        <a:t>= 13.2</a:t>
                      </a:r>
                    </a:p>
                  </a:txBody>
                  <a:tcPr marL="9525" marR="9525" marT="9525" marB="0" anchor="b"/>
                </a:tc>
                <a:extLst>
                  <a:ext uri="{0D108BD9-81ED-4DB2-BD59-A6C34878D82A}">
                    <a16:rowId xmlns:a16="http://schemas.microsoft.com/office/drawing/2014/main" val="2626038229"/>
                  </a:ext>
                </a:extLst>
              </a:tr>
            </a:tbl>
          </a:graphicData>
        </a:graphic>
      </p:graphicFrame>
    </p:spTree>
    <p:extLst>
      <p:ext uri="{BB962C8B-B14F-4D97-AF65-F5344CB8AC3E}">
        <p14:creationId xmlns:p14="http://schemas.microsoft.com/office/powerpoint/2010/main" val="285819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E6DCDEC-547F-4664-A870-1D280E974D3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45</a:t>
            </a:fld>
            <a:endParaRPr lang="en-US" sz="1200" dirty="0">
              <a:solidFill>
                <a:srgbClr val="888888"/>
              </a:solidFill>
            </a:endParaRPr>
          </a:p>
        </p:txBody>
      </p:sp>
      <p:pic>
        <p:nvPicPr>
          <p:cNvPr id="4" name="Picture 3" descr="A person standing in front of a crowd&#10;&#10;Description automatically generated">
            <a:extLst>
              <a:ext uri="{FF2B5EF4-FFF2-40B4-BE49-F238E27FC236}">
                <a16:creationId xmlns:a16="http://schemas.microsoft.com/office/drawing/2014/main" id="{813B682C-2F90-4A3E-9812-B45914F24BBA}"/>
              </a:ext>
            </a:extLst>
          </p:cNvPr>
          <p:cNvPicPr>
            <a:picLocks noChangeAspect="1"/>
          </p:cNvPicPr>
          <p:nvPr/>
        </p:nvPicPr>
        <p:blipFill>
          <a:blip r:embed="rId2"/>
          <a:stretch>
            <a:fillRect/>
          </a:stretch>
        </p:blipFill>
        <p:spPr>
          <a:xfrm>
            <a:off x="1745521" y="485913"/>
            <a:ext cx="5652958" cy="4171674"/>
          </a:xfrm>
          <a:prstGeom prst="rect">
            <a:avLst/>
          </a:prstGeom>
        </p:spPr>
      </p:pic>
    </p:spTree>
    <p:extLst>
      <p:ext uri="{BB962C8B-B14F-4D97-AF65-F5344CB8AC3E}">
        <p14:creationId xmlns:p14="http://schemas.microsoft.com/office/powerpoint/2010/main" val="4254529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2449D3-A58B-4227-9D8F-E128D861D275}"/>
              </a:ext>
            </a:extLst>
          </p:cNvPr>
          <p:cNvSpPr>
            <a:spLocks noGrp="1"/>
          </p:cNvSpPr>
          <p:nvPr>
            <p:ph type="body" idx="2"/>
          </p:nvPr>
        </p:nvSpPr>
        <p:spPr/>
        <p:txBody>
          <a:bodyPr/>
          <a:lstStyle/>
          <a:p>
            <a:r>
              <a:rPr lang="en-US" dirty="0"/>
              <a:t>Quick Aside: Feature Scaling</a:t>
            </a:r>
          </a:p>
        </p:txBody>
      </p:sp>
      <p:sp>
        <p:nvSpPr>
          <p:cNvPr id="4" name="Slide Number Placeholder 3">
            <a:extLst>
              <a:ext uri="{FF2B5EF4-FFF2-40B4-BE49-F238E27FC236}">
                <a16:creationId xmlns:a16="http://schemas.microsoft.com/office/drawing/2014/main" id="{9FBF7751-C099-4797-9161-1CE063007B1A}"/>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46</a:t>
            </a:fld>
            <a:endParaRPr lang="en-US" sz="1200" dirty="0">
              <a:solidFill>
                <a:srgbClr val="888888"/>
              </a:solidFill>
            </a:endParaRPr>
          </a:p>
        </p:txBody>
      </p:sp>
      <p:graphicFrame>
        <p:nvGraphicFramePr>
          <p:cNvPr id="12" name="Chart 11">
            <a:extLst>
              <a:ext uri="{FF2B5EF4-FFF2-40B4-BE49-F238E27FC236}">
                <a16:creationId xmlns:a16="http://schemas.microsoft.com/office/drawing/2014/main" id="{741704DE-DC55-489B-92EB-7027A3B929A7}"/>
              </a:ext>
            </a:extLst>
          </p:cNvPr>
          <p:cNvGraphicFramePr/>
          <p:nvPr>
            <p:extLst>
              <p:ext uri="{D42A27DB-BD31-4B8C-83A1-F6EECF244321}">
                <p14:modId xmlns:p14="http://schemas.microsoft.com/office/powerpoint/2010/main" val="2485376560"/>
              </p:ext>
            </p:extLst>
          </p:nvPr>
        </p:nvGraphicFramePr>
        <p:xfrm>
          <a:off x="403951" y="1257299"/>
          <a:ext cx="4032174" cy="287678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3" name="Chart 12">
            <a:extLst>
              <a:ext uri="{FF2B5EF4-FFF2-40B4-BE49-F238E27FC236}">
                <a16:creationId xmlns:a16="http://schemas.microsoft.com/office/drawing/2014/main" id="{58FA6F70-A10E-4006-B931-24F0D2C0DA6E}"/>
              </a:ext>
            </a:extLst>
          </p:cNvPr>
          <p:cNvGraphicFramePr/>
          <p:nvPr/>
        </p:nvGraphicFramePr>
        <p:xfrm>
          <a:off x="4702365" y="1257299"/>
          <a:ext cx="4032174" cy="2876780"/>
        </p:xfrm>
        <a:graphic>
          <a:graphicData uri="http://schemas.openxmlformats.org/drawingml/2006/chart">
            <c:chart xmlns:c="http://schemas.openxmlformats.org/drawingml/2006/chart" xmlns:r="http://schemas.openxmlformats.org/officeDocument/2006/relationships" r:id="rId3"/>
          </a:graphicData>
        </a:graphic>
      </p:graphicFrame>
      <p:sp>
        <p:nvSpPr>
          <p:cNvPr id="2" name="Arrow: Up-Down 1">
            <a:extLst>
              <a:ext uri="{FF2B5EF4-FFF2-40B4-BE49-F238E27FC236}">
                <a16:creationId xmlns:a16="http://schemas.microsoft.com/office/drawing/2014/main" id="{AEAFE9E2-C4CE-434E-AF7E-9943F96FF7EE}"/>
              </a:ext>
            </a:extLst>
          </p:cNvPr>
          <p:cNvSpPr/>
          <p:nvPr/>
        </p:nvSpPr>
        <p:spPr>
          <a:xfrm>
            <a:off x="2578324" y="1691605"/>
            <a:ext cx="164875" cy="1526059"/>
          </a:xfrm>
          <a:prstGeom prst="upDownArrow">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0" name="Arrow: Up-Down 19">
            <a:extLst>
              <a:ext uri="{FF2B5EF4-FFF2-40B4-BE49-F238E27FC236}">
                <a16:creationId xmlns:a16="http://schemas.microsoft.com/office/drawing/2014/main" id="{4745A2AD-E759-47E2-855A-EED58F1391D6}"/>
              </a:ext>
            </a:extLst>
          </p:cNvPr>
          <p:cNvSpPr/>
          <p:nvPr/>
        </p:nvSpPr>
        <p:spPr>
          <a:xfrm>
            <a:off x="3368904" y="1691605"/>
            <a:ext cx="164875" cy="1526059"/>
          </a:xfrm>
          <a:prstGeom prst="upDownArrow">
            <a:avLst/>
          </a:prstGeom>
          <a:solidFill>
            <a:schemeClr val="accent2"/>
          </a:solid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1" name="Arrow: Up-Down 20">
            <a:extLst>
              <a:ext uri="{FF2B5EF4-FFF2-40B4-BE49-F238E27FC236}">
                <a16:creationId xmlns:a16="http://schemas.microsoft.com/office/drawing/2014/main" id="{0B81AE1C-836C-4603-9702-B5CA2EE2BECE}"/>
              </a:ext>
            </a:extLst>
          </p:cNvPr>
          <p:cNvSpPr/>
          <p:nvPr/>
        </p:nvSpPr>
        <p:spPr>
          <a:xfrm>
            <a:off x="6868885" y="2191657"/>
            <a:ext cx="152401" cy="163286"/>
          </a:xfrm>
          <a:prstGeom prst="upDownArrow">
            <a:avLst/>
          </a:prstGeom>
          <a:solidFill>
            <a:schemeClr val="accent3"/>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2" name="Arrow: Up-Down 21">
            <a:extLst>
              <a:ext uri="{FF2B5EF4-FFF2-40B4-BE49-F238E27FC236}">
                <a16:creationId xmlns:a16="http://schemas.microsoft.com/office/drawing/2014/main" id="{1D374038-A8E0-43DD-AF8B-EBB45927D158}"/>
              </a:ext>
            </a:extLst>
          </p:cNvPr>
          <p:cNvSpPr/>
          <p:nvPr/>
        </p:nvSpPr>
        <p:spPr>
          <a:xfrm>
            <a:off x="7649311" y="2191657"/>
            <a:ext cx="152401" cy="163286"/>
          </a:xfrm>
          <a:prstGeom prst="upDownArrow">
            <a:avLst/>
          </a:prstGeom>
          <a:solidFill>
            <a:schemeClr val="accent3"/>
          </a:solid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416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BBDA46-675A-4355-9162-70161752F736}"/>
              </a:ext>
            </a:extLst>
          </p:cNvPr>
          <p:cNvSpPr>
            <a:spLocks noGrp="1"/>
          </p:cNvSpPr>
          <p:nvPr>
            <p:ph type="body" idx="1"/>
          </p:nvPr>
        </p:nvSpPr>
        <p:spPr/>
        <p:txBody>
          <a:bodyPr>
            <a:normAutofit/>
          </a:bodyPr>
          <a:lstStyle/>
          <a:p>
            <a:pPr marL="53975" indent="0">
              <a:buNone/>
            </a:pPr>
            <a:r>
              <a:rPr lang="en-US" b="1" dirty="0"/>
              <a:t>Data Understanding</a:t>
            </a:r>
          </a:p>
          <a:p>
            <a:pPr>
              <a:buFont typeface="+mj-lt"/>
              <a:buAutoNum type="arabicPeriod"/>
            </a:pPr>
            <a:r>
              <a:rPr lang="en-US" dirty="0"/>
              <a:t> Collect initial data</a:t>
            </a:r>
          </a:p>
          <a:p>
            <a:pPr lvl="1">
              <a:buFont typeface="+mj-lt"/>
              <a:buAutoNum type="arabicPeriod"/>
            </a:pPr>
            <a:r>
              <a:rPr lang="en-US" dirty="0"/>
              <a:t> ETL preparation</a:t>
            </a:r>
          </a:p>
          <a:p>
            <a:pPr lvl="1">
              <a:buFont typeface="+mj-lt"/>
              <a:buAutoNum type="arabicPeriod"/>
            </a:pPr>
            <a:r>
              <a:rPr lang="en-US" dirty="0"/>
              <a:t> Data governance report</a:t>
            </a:r>
          </a:p>
          <a:p>
            <a:pPr>
              <a:buFont typeface="+mj-lt"/>
              <a:buAutoNum type="arabicPeriod"/>
            </a:pPr>
            <a:r>
              <a:rPr lang="en-US" dirty="0"/>
              <a:t> Describe data</a:t>
            </a:r>
          </a:p>
          <a:p>
            <a:pPr lvl="1">
              <a:buFont typeface="+mj-lt"/>
              <a:buAutoNum type="arabicPeriod"/>
            </a:pPr>
            <a:r>
              <a:rPr lang="en-US" dirty="0"/>
              <a:t> Format, quantity, metadata</a:t>
            </a:r>
          </a:p>
          <a:p>
            <a:pPr lvl="1">
              <a:buFont typeface="+mj-lt"/>
              <a:buAutoNum type="arabicPeriod"/>
            </a:pPr>
            <a:r>
              <a:rPr lang="en-US" dirty="0"/>
              <a:t> Data description report</a:t>
            </a:r>
          </a:p>
          <a:p>
            <a:pPr>
              <a:buFont typeface="+mj-lt"/>
              <a:buAutoNum type="arabicPeriod"/>
            </a:pPr>
            <a:r>
              <a:rPr lang="en-US" dirty="0"/>
              <a:t> Verify data quality</a:t>
            </a:r>
          </a:p>
          <a:p>
            <a:pPr lvl="1">
              <a:buFont typeface="+mj-lt"/>
              <a:buAutoNum type="arabicPeriod"/>
            </a:pPr>
            <a:r>
              <a:rPr lang="en-US" dirty="0"/>
              <a:t> Identify errors</a:t>
            </a:r>
          </a:p>
          <a:p>
            <a:pPr lvl="1">
              <a:buFont typeface="+mj-lt"/>
              <a:buAutoNum type="arabicPeriod"/>
            </a:pPr>
            <a:r>
              <a:rPr lang="en-US" dirty="0"/>
              <a:t> Data quality report</a:t>
            </a:r>
          </a:p>
          <a:p>
            <a:pPr lvl="1">
              <a:buFont typeface="+mj-lt"/>
              <a:buAutoNum type="arabicPeriod"/>
            </a:pPr>
            <a:endParaRPr lang="en-US" dirty="0"/>
          </a:p>
        </p:txBody>
      </p:sp>
      <p:sp>
        <p:nvSpPr>
          <p:cNvPr id="3" name="Text Placeholder 2">
            <a:extLst>
              <a:ext uri="{FF2B5EF4-FFF2-40B4-BE49-F238E27FC236}">
                <a16:creationId xmlns:a16="http://schemas.microsoft.com/office/drawing/2014/main" id="{2013D249-EBAD-454D-9669-647BAE4E6C01}"/>
              </a:ext>
            </a:extLst>
          </p:cNvPr>
          <p:cNvSpPr>
            <a:spLocks noGrp="1"/>
          </p:cNvSpPr>
          <p:nvPr>
            <p:ph type="body" idx="2"/>
          </p:nvPr>
        </p:nvSpPr>
        <p:spPr/>
        <p:txBody>
          <a:bodyPr/>
          <a:lstStyle/>
          <a:p>
            <a:r>
              <a:rPr lang="en-US" dirty="0"/>
              <a:t>Data Understanding and Data Preparation</a:t>
            </a:r>
          </a:p>
        </p:txBody>
      </p:sp>
      <p:sp>
        <p:nvSpPr>
          <p:cNvPr id="4" name="Slide Number Placeholder 3">
            <a:extLst>
              <a:ext uri="{FF2B5EF4-FFF2-40B4-BE49-F238E27FC236}">
                <a16:creationId xmlns:a16="http://schemas.microsoft.com/office/drawing/2014/main" id="{47E9ECE2-564A-4CBE-8290-E703237C992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47</a:t>
            </a:fld>
            <a:endParaRPr lang="en-US" sz="1200" dirty="0">
              <a:solidFill>
                <a:srgbClr val="888888"/>
              </a:solidFill>
            </a:endParaRPr>
          </a:p>
        </p:txBody>
      </p:sp>
      <p:sp>
        <p:nvSpPr>
          <p:cNvPr id="6" name="Text Placeholder 5">
            <a:extLst>
              <a:ext uri="{FF2B5EF4-FFF2-40B4-BE49-F238E27FC236}">
                <a16:creationId xmlns:a16="http://schemas.microsoft.com/office/drawing/2014/main" id="{7AF6F5B7-064C-47F4-BA78-18C634504E72}"/>
              </a:ext>
            </a:extLst>
          </p:cNvPr>
          <p:cNvSpPr>
            <a:spLocks noGrp="1"/>
          </p:cNvSpPr>
          <p:nvPr>
            <p:ph type="body" idx="13"/>
          </p:nvPr>
        </p:nvSpPr>
        <p:spPr/>
        <p:txBody>
          <a:bodyPr>
            <a:normAutofit fontScale="92500" lnSpcReduction="10000"/>
          </a:bodyPr>
          <a:lstStyle/>
          <a:p>
            <a:pPr marL="53975" indent="0">
              <a:buNone/>
            </a:pPr>
            <a:r>
              <a:rPr lang="en-US" b="1" dirty="0"/>
              <a:t>Data Preparation</a:t>
            </a:r>
          </a:p>
          <a:p>
            <a:pPr>
              <a:buFont typeface="+mj-lt"/>
              <a:buAutoNum type="arabicPeriod"/>
            </a:pPr>
            <a:r>
              <a:rPr lang="en-US" dirty="0"/>
              <a:t> Create training/testing sets </a:t>
            </a:r>
          </a:p>
          <a:p>
            <a:pPr>
              <a:buFont typeface="+mj-lt"/>
              <a:buAutoNum type="arabicPeriod"/>
            </a:pPr>
            <a:r>
              <a:rPr lang="en-US" dirty="0"/>
              <a:t> Explore and visualize data</a:t>
            </a:r>
          </a:p>
          <a:p>
            <a:pPr lvl="1">
              <a:buFont typeface="+mj-lt"/>
              <a:buAutoNum type="arabicPeriod"/>
            </a:pPr>
            <a:r>
              <a:rPr lang="en-US" dirty="0"/>
              <a:t> Simple statistical analyses</a:t>
            </a:r>
          </a:p>
          <a:p>
            <a:pPr lvl="1">
              <a:buFont typeface="+mj-lt"/>
              <a:buAutoNum type="arabicPeriod"/>
            </a:pPr>
            <a:r>
              <a:rPr lang="en-US" dirty="0"/>
              <a:t> Gain insights to exploit</a:t>
            </a:r>
          </a:p>
          <a:p>
            <a:pPr lvl="1">
              <a:buFont typeface="+mj-lt"/>
              <a:buAutoNum type="arabicPeriod"/>
            </a:pPr>
            <a:r>
              <a:rPr lang="en-US" dirty="0"/>
              <a:t> Feature correlations/relationships</a:t>
            </a:r>
          </a:p>
          <a:p>
            <a:pPr>
              <a:buFont typeface="+mj-lt"/>
              <a:buAutoNum type="arabicPeriod"/>
            </a:pPr>
            <a:r>
              <a:rPr lang="en-US" dirty="0"/>
              <a:t> Feature engineering</a:t>
            </a:r>
          </a:p>
          <a:p>
            <a:pPr>
              <a:buFont typeface="+mj-lt"/>
              <a:buAutoNum type="arabicPeriod"/>
            </a:pPr>
            <a:r>
              <a:rPr lang="en-US" dirty="0"/>
              <a:t> Data cleaning</a:t>
            </a:r>
          </a:p>
          <a:p>
            <a:pPr lvl="1">
              <a:buFont typeface="+mj-lt"/>
              <a:buAutoNum type="arabicPeriod"/>
            </a:pPr>
            <a:r>
              <a:rPr lang="en-US" dirty="0"/>
              <a:t> Missing values, errors, and how to address</a:t>
            </a:r>
          </a:p>
          <a:p>
            <a:pPr lvl="1">
              <a:buFont typeface="+mj-lt"/>
              <a:buAutoNum type="arabicPeriod"/>
            </a:pPr>
            <a:r>
              <a:rPr lang="en-US" dirty="0"/>
              <a:t> Handling categorical features</a:t>
            </a:r>
          </a:p>
          <a:p>
            <a:pPr>
              <a:buFont typeface="+mj-lt"/>
              <a:buAutoNum type="arabicPeriod"/>
            </a:pPr>
            <a:r>
              <a:rPr lang="en-US" dirty="0"/>
              <a:t> </a:t>
            </a:r>
            <a:r>
              <a:rPr lang="en-US" b="1" dirty="0"/>
              <a:t>Feature Scaling</a:t>
            </a:r>
          </a:p>
          <a:p>
            <a:pPr lvl="1">
              <a:buFont typeface="+mj-lt"/>
              <a:buAutoNum type="arabicPeriod"/>
            </a:pPr>
            <a:endParaRPr lang="en-US" dirty="0"/>
          </a:p>
          <a:p>
            <a:endParaRPr lang="en-US" dirty="0"/>
          </a:p>
        </p:txBody>
      </p:sp>
    </p:spTree>
    <p:extLst>
      <p:ext uri="{BB962C8B-B14F-4D97-AF65-F5344CB8AC3E}">
        <p14:creationId xmlns:p14="http://schemas.microsoft.com/office/powerpoint/2010/main" val="5276930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8AD2DB-000A-4687-95E3-6AD3AB89A184}"/>
              </a:ext>
            </a:extLst>
          </p:cNvPr>
          <p:cNvSpPr>
            <a:spLocks noGrp="1"/>
          </p:cNvSpPr>
          <p:nvPr>
            <p:ph type="body" idx="1"/>
          </p:nvPr>
        </p:nvSpPr>
        <p:spPr/>
        <p:txBody>
          <a:bodyPr>
            <a:normAutofit lnSpcReduction="10000"/>
          </a:bodyPr>
          <a:lstStyle/>
          <a:p>
            <a:r>
              <a:rPr lang="en-US" dirty="0"/>
              <a:t>Train model on training data</a:t>
            </a:r>
          </a:p>
          <a:p>
            <a:pPr lvl="1"/>
            <a:r>
              <a:rPr lang="en-US" dirty="0"/>
              <a:t>Training multiple models (</a:t>
            </a:r>
            <a:r>
              <a:rPr lang="en-US" b="1" dirty="0"/>
              <a:t>No Free Lunch!</a:t>
            </a:r>
            <a:r>
              <a:rPr lang="en-US" dirty="0"/>
              <a:t>) with performance metric comparisons</a:t>
            </a:r>
          </a:p>
          <a:p>
            <a:r>
              <a:rPr lang="en-US" dirty="0"/>
              <a:t>Evaluation using cross-validation</a:t>
            </a:r>
          </a:p>
          <a:p>
            <a:pPr lvl="1"/>
            <a:r>
              <a:rPr lang="en-US" dirty="0"/>
              <a:t>Provides estimation of performance and how precise the estimation is</a:t>
            </a:r>
          </a:p>
          <a:p>
            <a:r>
              <a:rPr lang="en-US" dirty="0"/>
              <a:t>Create shortlist of candidate models for further tuning and evaluation</a:t>
            </a:r>
          </a:p>
        </p:txBody>
      </p:sp>
      <p:sp>
        <p:nvSpPr>
          <p:cNvPr id="3" name="Text Placeholder 2">
            <a:extLst>
              <a:ext uri="{FF2B5EF4-FFF2-40B4-BE49-F238E27FC236}">
                <a16:creationId xmlns:a16="http://schemas.microsoft.com/office/drawing/2014/main" id="{69C854B8-4B92-43E9-9931-5A66D711A1F4}"/>
              </a:ext>
            </a:extLst>
          </p:cNvPr>
          <p:cNvSpPr>
            <a:spLocks noGrp="1"/>
          </p:cNvSpPr>
          <p:nvPr>
            <p:ph type="body" idx="2"/>
          </p:nvPr>
        </p:nvSpPr>
        <p:spPr/>
        <p:txBody>
          <a:bodyPr/>
          <a:lstStyle/>
          <a:p>
            <a:r>
              <a:rPr lang="en-US" dirty="0"/>
              <a:t>Modeling</a:t>
            </a:r>
          </a:p>
        </p:txBody>
      </p:sp>
      <p:sp>
        <p:nvSpPr>
          <p:cNvPr id="4" name="Slide Number Placeholder 3">
            <a:extLst>
              <a:ext uri="{FF2B5EF4-FFF2-40B4-BE49-F238E27FC236}">
                <a16:creationId xmlns:a16="http://schemas.microsoft.com/office/drawing/2014/main" id="{6A6BA7F2-F8E1-4C3B-8932-C82FBBC9B78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48</a:t>
            </a:fld>
            <a:endParaRPr lang="en-US" sz="1200" dirty="0">
              <a:solidFill>
                <a:srgbClr val="888888"/>
              </a:solidFill>
            </a:endParaRPr>
          </a:p>
        </p:txBody>
      </p:sp>
      <p:pic>
        <p:nvPicPr>
          <p:cNvPr id="6" name="Picture 5">
            <a:extLst>
              <a:ext uri="{FF2B5EF4-FFF2-40B4-BE49-F238E27FC236}">
                <a16:creationId xmlns:a16="http://schemas.microsoft.com/office/drawing/2014/main" id="{70CCB478-8F29-4204-BA06-49CB75D4BE5D}"/>
              </a:ext>
            </a:extLst>
          </p:cNvPr>
          <p:cNvPicPr>
            <a:picLocks noChangeAspect="1"/>
          </p:cNvPicPr>
          <p:nvPr/>
        </p:nvPicPr>
        <p:blipFill>
          <a:blip r:embed="rId2"/>
          <a:stretch>
            <a:fillRect/>
          </a:stretch>
        </p:blipFill>
        <p:spPr>
          <a:xfrm>
            <a:off x="4281544" y="1181100"/>
            <a:ext cx="4862456" cy="1995284"/>
          </a:xfrm>
          <a:prstGeom prst="rect">
            <a:avLst/>
          </a:prstGeom>
        </p:spPr>
      </p:pic>
    </p:spTree>
    <p:extLst>
      <p:ext uri="{BB962C8B-B14F-4D97-AF65-F5344CB8AC3E}">
        <p14:creationId xmlns:p14="http://schemas.microsoft.com/office/powerpoint/2010/main" val="14804419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C24218-6C58-4E9C-8711-1E819CCFDFC6}"/>
              </a:ext>
            </a:extLst>
          </p:cNvPr>
          <p:cNvSpPr>
            <a:spLocks noGrp="1"/>
          </p:cNvSpPr>
          <p:nvPr>
            <p:ph type="body" idx="1"/>
          </p:nvPr>
        </p:nvSpPr>
        <p:spPr/>
        <p:txBody>
          <a:bodyPr>
            <a:normAutofit fontScale="92500" lnSpcReduction="10000"/>
          </a:bodyPr>
          <a:lstStyle/>
          <a:p>
            <a:pPr marL="53975" indent="0">
              <a:buNone/>
            </a:pPr>
            <a:r>
              <a:rPr lang="en-US" b="1" dirty="0"/>
              <a:t>Evaluation</a:t>
            </a:r>
          </a:p>
          <a:p>
            <a:r>
              <a:rPr lang="en-US" dirty="0"/>
              <a:t>Hyperparameter optimization</a:t>
            </a:r>
          </a:p>
          <a:p>
            <a:pPr lvl="1"/>
            <a:r>
              <a:rPr lang="en-US" dirty="0"/>
              <a:t>Grid search tries </a:t>
            </a:r>
            <a:r>
              <a:rPr lang="en-US" i="1" dirty="0"/>
              <a:t>exhaustive</a:t>
            </a:r>
            <a:r>
              <a:rPr lang="en-US" dirty="0"/>
              <a:t> combinations of hyperparameters provided by data scientist</a:t>
            </a:r>
          </a:p>
          <a:p>
            <a:pPr lvl="1"/>
            <a:r>
              <a:rPr lang="en-US" dirty="0"/>
              <a:t>Random search tries </a:t>
            </a:r>
            <a:r>
              <a:rPr lang="en-US" i="1" dirty="0"/>
              <a:t>random</a:t>
            </a:r>
            <a:r>
              <a:rPr lang="en-US" dirty="0"/>
              <a:t> combinations of hyperparameters provided by data scientist</a:t>
            </a:r>
          </a:p>
          <a:p>
            <a:r>
              <a:rPr lang="en-US" b="1" dirty="0"/>
              <a:t>Ensemble Methods</a:t>
            </a:r>
            <a:r>
              <a:rPr lang="en-US" dirty="0"/>
              <a:t> </a:t>
            </a:r>
            <a:r>
              <a:rPr lang="en-US" i="1" dirty="0"/>
              <a:t>combine</a:t>
            </a:r>
            <a:r>
              <a:rPr lang="en-US" dirty="0"/>
              <a:t> predictions from several slightly different models</a:t>
            </a:r>
          </a:p>
          <a:p>
            <a:r>
              <a:rPr lang="en-US" dirty="0"/>
              <a:t>Evaluate best performing model on test set</a:t>
            </a:r>
          </a:p>
          <a:p>
            <a:pPr lvl="1"/>
            <a:endParaRPr lang="en-US" dirty="0"/>
          </a:p>
        </p:txBody>
      </p:sp>
      <p:sp>
        <p:nvSpPr>
          <p:cNvPr id="3" name="Text Placeholder 2">
            <a:extLst>
              <a:ext uri="{FF2B5EF4-FFF2-40B4-BE49-F238E27FC236}">
                <a16:creationId xmlns:a16="http://schemas.microsoft.com/office/drawing/2014/main" id="{F8E95ACE-F9C6-4679-90E0-F0C3E237EB90}"/>
              </a:ext>
            </a:extLst>
          </p:cNvPr>
          <p:cNvSpPr>
            <a:spLocks noGrp="1"/>
          </p:cNvSpPr>
          <p:nvPr>
            <p:ph type="body" idx="2"/>
          </p:nvPr>
        </p:nvSpPr>
        <p:spPr/>
        <p:txBody>
          <a:bodyPr/>
          <a:lstStyle/>
          <a:p>
            <a:r>
              <a:rPr lang="en-US" dirty="0"/>
              <a:t>Evaluation and Deployment</a:t>
            </a:r>
          </a:p>
        </p:txBody>
      </p:sp>
      <p:sp>
        <p:nvSpPr>
          <p:cNvPr id="4" name="Slide Number Placeholder 3">
            <a:extLst>
              <a:ext uri="{FF2B5EF4-FFF2-40B4-BE49-F238E27FC236}">
                <a16:creationId xmlns:a16="http://schemas.microsoft.com/office/drawing/2014/main" id="{15A04FBE-09D9-4B36-B90B-9C7FCFF2925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49</a:t>
            </a:fld>
            <a:endParaRPr lang="en-US" sz="1200" dirty="0">
              <a:solidFill>
                <a:srgbClr val="888888"/>
              </a:solidFill>
            </a:endParaRPr>
          </a:p>
        </p:txBody>
      </p:sp>
      <p:sp>
        <p:nvSpPr>
          <p:cNvPr id="5" name="Text Placeholder 4">
            <a:extLst>
              <a:ext uri="{FF2B5EF4-FFF2-40B4-BE49-F238E27FC236}">
                <a16:creationId xmlns:a16="http://schemas.microsoft.com/office/drawing/2014/main" id="{4045075D-E6D0-4270-A47B-824BD5D37C41}"/>
              </a:ext>
            </a:extLst>
          </p:cNvPr>
          <p:cNvSpPr>
            <a:spLocks noGrp="1"/>
          </p:cNvSpPr>
          <p:nvPr>
            <p:ph type="body" idx="13"/>
          </p:nvPr>
        </p:nvSpPr>
        <p:spPr/>
        <p:txBody>
          <a:bodyPr>
            <a:normAutofit fontScale="92500"/>
          </a:bodyPr>
          <a:lstStyle/>
          <a:p>
            <a:pPr marL="53975" indent="0">
              <a:buNone/>
            </a:pPr>
            <a:r>
              <a:rPr lang="en-US" b="1" dirty="0"/>
              <a:t>Deployment</a:t>
            </a:r>
          </a:p>
          <a:p>
            <a:r>
              <a:rPr lang="en-US" dirty="0"/>
              <a:t>Data scientist passes project off to </a:t>
            </a:r>
            <a:r>
              <a:rPr lang="en-US" b="1" dirty="0"/>
              <a:t>Machine Learning Engineer</a:t>
            </a:r>
            <a:endParaRPr lang="en-US" dirty="0"/>
          </a:p>
          <a:p>
            <a:r>
              <a:rPr lang="en-US" dirty="0"/>
              <a:t>Pre-deployment considerations</a:t>
            </a:r>
          </a:p>
          <a:p>
            <a:pPr lvl="1"/>
            <a:r>
              <a:rPr lang="en-US" dirty="0"/>
              <a:t>Preparing models for a production environment</a:t>
            </a:r>
          </a:p>
          <a:p>
            <a:pPr lvl="1"/>
            <a:r>
              <a:rPr lang="en-US" dirty="0"/>
              <a:t>Cloud or on-prem deployment?</a:t>
            </a:r>
          </a:p>
          <a:p>
            <a:pPr lvl="1"/>
            <a:r>
              <a:rPr lang="en-US" dirty="0"/>
              <a:t>Resource cost estimation</a:t>
            </a:r>
          </a:p>
          <a:p>
            <a:r>
              <a:rPr lang="en-US" dirty="0"/>
              <a:t>Maintenance automation</a:t>
            </a:r>
          </a:p>
          <a:p>
            <a:pPr lvl="1"/>
            <a:r>
              <a:rPr lang="en-US" dirty="0"/>
              <a:t>Data quality monitoring</a:t>
            </a:r>
          </a:p>
          <a:p>
            <a:pPr lvl="1"/>
            <a:r>
              <a:rPr lang="en-US" dirty="0"/>
              <a:t>Model performance monitoring</a:t>
            </a:r>
          </a:p>
          <a:p>
            <a:endParaRPr lang="en-US" dirty="0"/>
          </a:p>
          <a:p>
            <a:endParaRPr lang="en-US" dirty="0"/>
          </a:p>
        </p:txBody>
      </p:sp>
    </p:spTree>
    <p:extLst>
      <p:ext uri="{BB962C8B-B14F-4D97-AF65-F5344CB8AC3E}">
        <p14:creationId xmlns:p14="http://schemas.microsoft.com/office/powerpoint/2010/main" val="396531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F640F-26B0-49A8-9EA5-500422297D0A}"/>
              </a:ext>
            </a:extLst>
          </p:cNvPr>
          <p:cNvSpPr>
            <a:spLocks noGrp="1"/>
          </p:cNvSpPr>
          <p:nvPr>
            <p:ph type="body" idx="1"/>
          </p:nvPr>
        </p:nvSpPr>
        <p:spPr/>
        <p:txBody>
          <a:bodyPr/>
          <a:lstStyle/>
          <a:p>
            <a:r>
              <a:rPr lang="en-US" dirty="0"/>
              <a:t>This course assumes no knowledge of Machine Learning (ML)</a:t>
            </a:r>
          </a:p>
          <a:p>
            <a:r>
              <a:rPr lang="en-US" dirty="0"/>
              <a:t>You will use production-ready Python frameworks and packages, mainly </a:t>
            </a:r>
            <a:r>
              <a:rPr lang="en-US" b="1" dirty="0"/>
              <a:t>Scikit-Learn</a:t>
            </a:r>
          </a:p>
          <a:p>
            <a:r>
              <a:rPr lang="en-US" dirty="0"/>
              <a:t>Some familiarity with college-level math, Python programming and scientific libraries</a:t>
            </a:r>
          </a:p>
          <a:p>
            <a:pPr lvl="1"/>
            <a:r>
              <a:rPr lang="en-US" b="1" dirty="0"/>
              <a:t>Pandas</a:t>
            </a:r>
          </a:p>
          <a:p>
            <a:pPr lvl="1"/>
            <a:r>
              <a:rPr lang="en-US" b="1" dirty="0"/>
              <a:t>NumPy</a:t>
            </a:r>
          </a:p>
          <a:p>
            <a:pPr lvl="1"/>
            <a:r>
              <a:rPr lang="en-US" b="1" dirty="0"/>
              <a:t>Matplotlib</a:t>
            </a:r>
          </a:p>
          <a:p>
            <a:endParaRPr lang="en-US" dirty="0"/>
          </a:p>
        </p:txBody>
      </p:sp>
      <p:sp>
        <p:nvSpPr>
          <p:cNvPr id="3" name="Text Placeholder 2">
            <a:extLst>
              <a:ext uri="{FF2B5EF4-FFF2-40B4-BE49-F238E27FC236}">
                <a16:creationId xmlns:a16="http://schemas.microsoft.com/office/drawing/2014/main" id="{A42623A2-0C41-4CB1-883A-3503E7FB846B}"/>
              </a:ext>
            </a:extLst>
          </p:cNvPr>
          <p:cNvSpPr>
            <a:spLocks noGrp="1"/>
          </p:cNvSpPr>
          <p:nvPr>
            <p:ph type="body" idx="2"/>
          </p:nvPr>
        </p:nvSpPr>
        <p:spPr/>
        <p:txBody>
          <a:bodyPr/>
          <a:lstStyle/>
          <a:p>
            <a:r>
              <a:rPr lang="en-US" dirty="0"/>
              <a:t>Prerequisites…</a:t>
            </a:r>
          </a:p>
        </p:txBody>
      </p:sp>
      <p:sp>
        <p:nvSpPr>
          <p:cNvPr id="4" name="Slide Number Placeholder 3">
            <a:extLst>
              <a:ext uri="{FF2B5EF4-FFF2-40B4-BE49-F238E27FC236}">
                <a16:creationId xmlns:a16="http://schemas.microsoft.com/office/drawing/2014/main" id="{820E83AA-0F19-40B2-B0A1-665BC8E2794C}"/>
              </a:ext>
            </a:extLst>
          </p:cNvPr>
          <p:cNvSpPr>
            <a:spLocks noGrp="1"/>
          </p:cNvSpPr>
          <p:nvPr>
            <p:ph type="sldNum" idx="12"/>
          </p:nvPr>
        </p:nvSpPr>
        <p:spPr/>
        <p:txBody>
          <a:bodyPr/>
          <a:lstStyle/>
          <a:p>
            <a:fld id="{00000000-1234-1234-1234-123412341234}" type="slidenum">
              <a:rPr lang="en-US" sz="1200" smtClean="0">
                <a:solidFill>
                  <a:schemeClr val="bg2"/>
                </a:solidFill>
              </a:rPr>
              <a:pPr/>
              <a:t>5</a:t>
            </a:fld>
            <a:endParaRPr lang="en-US" sz="1200" dirty="0">
              <a:solidFill>
                <a:schemeClr val="bg2"/>
              </a:solidFill>
            </a:endParaRPr>
          </a:p>
        </p:txBody>
      </p:sp>
    </p:spTree>
    <p:extLst>
      <p:ext uri="{BB962C8B-B14F-4D97-AF65-F5344CB8AC3E}">
        <p14:creationId xmlns:p14="http://schemas.microsoft.com/office/powerpoint/2010/main" val="35802072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B65DF-BE4A-4887-A357-9A04BC338537}"/>
              </a:ext>
            </a:extLst>
          </p:cNvPr>
          <p:cNvSpPr>
            <a:spLocks noGrp="1"/>
          </p:cNvSpPr>
          <p:nvPr>
            <p:ph type="body" idx="1"/>
          </p:nvPr>
        </p:nvSpPr>
        <p:spPr>
          <a:xfrm>
            <a:off x="0" y="878829"/>
            <a:ext cx="9144000" cy="3385842"/>
          </a:xfrm>
        </p:spPr>
        <p:txBody>
          <a:bodyPr/>
          <a:lstStyle/>
          <a:p>
            <a:pPr marL="341313" indent="0">
              <a:buNone/>
            </a:pPr>
            <a:r>
              <a:rPr lang="en-US" b="1" dirty="0"/>
              <a:t>While working with your data, you discover some districts either did not collect or did not include the ethnicity distributions. What stage of CRISP-DM would you address this?</a:t>
            </a:r>
          </a:p>
          <a:p>
            <a:pPr marL="341313" indent="0">
              <a:buNone/>
            </a:pPr>
            <a:endParaRPr lang="en-US" dirty="0"/>
          </a:p>
          <a:p>
            <a:r>
              <a:rPr lang="en-US" dirty="0"/>
              <a:t>Deployment</a:t>
            </a:r>
          </a:p>
          <a:p>
            <a:r>
              <a:rPr lang="en-US" dirty="0"/>
              <a:t>Evaluation</a:t>
            </a:r>
          </a:p>
          <a:p>
            <a:r>
              <a:rPr lang="en-US" dirty="0"/>
              <a:t>Data Preparation</a:t>
            </a:r>
          </a:p>
          <a:p>
            <a:r>
              <a:rPr lang="en-US" dirty="0"/>
              <a:t>Feature Engineering</a:t>
            </a:r>
          </a:p>
          <a:p>
            <a:endParaRPr lang="en-US" dirty="0"/>
          </a:p>
        </p:txBody>
      </p:sp>
      <p:sp>
        <p:nvSpPr>
          <p:cNvPr id="4" name="Slide Number Placeholder 3">
            <a:extLst>
              <a:ext uri="{FF2B5EF4-FFF2-40B4-BE49-F238E27FC236}">
                <a16:creationId xmlns:a16="http://schemas.microsoft.com/office/drawing/2014/main" id="{AEA9C200-FE9C-43F2-8A40-D2D2416300F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50</a:t>
            </a:fld>
            <a:endParaRPr lang="en-US" sz="1200" dirty="0">
              <a:solidFill>
                <a:srgbClr val="888888"/>
              </a:solidFill>
            </a:endParaRPr>
          </a:p>
        </p:txBody>
      </p:sp>
    </p:spTree>
    <p:extLst>
      <p:ext uri="{BB962C8B-B14F-4D97-AF65-F5344CB8AC3E}">
        <p14:creationId xmlns:p14="http://schemas.microsoft.com/office/powerpoint/2010/main" val="38478657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2B65DF-BE4A-4887-A357-9A04BC338537}"/>
              </a:ext>
            </a:extLst>
          </p:cNvPr>
          <p:cNvSpPr>
            <a:spLocks noGrp="1"/>
          </p:cNvSpPr>
          <p:nvPr>
            <p:ph type="body" idx="1"/>
          </p:nvPr>
        </p:nvSpPr>
        <p:spPr>
          <a:xfrm>
            <a:off x="0" y="1077267"/>
            <a:ext cx="9144000" cy="2988967"/>
          </a:xfrm>
        </p:spPr>
        <p:txBody>
          <a:bodyPr/>
          <a:lstStyle/>
          <a:p>
            <a:pPr marL="341313" indent="0">
              <a:buNone/>
            </a:pPr>
            <a:r>
              <a:rPr lang="en-US" b="1" dirty="0"/>
              <a:t>You are tasked with estimating the cost of compute resources used by your ML solution annually and whether to deploy in using on-site or Amazon Web Services (AWS). You are most likely a…</a:t>
            </a:r>
          </a:p>
          <a:p>
            <a:pPr marL="341313" indent="0">
              <a:buNone/>
            </a:pPr>
            <a:endParaRPr lang="en-US" dirty="0"/>
          </a:p>
          <a:p>
            <a:r>
              <a:rPr lang="en-US" dirty="0"/>
              <a:t>Data scientist</a:t>
            </a:r>
          </a:p>
          <a:p>
            <a:r>
              <a:rPr lang="en-US" dirty="0"/>
              <a:t>Machine learning engineer</a:t>
            </a:r>
          </a:p>
          <a:p>
            <a:r>
              <a:rPr lang="en-US" dirty="0"/>
              <a:t>Subject-matter expert (SME)</a:t>
            </a:r>
          </a:p>
          <a:p>
            <a:endParaRPr lang="en-US" dirty="0"/>
          </a:p>
        </p:txBody>
      </p:sp>
      <p:sp>
        <p:nvSpPr>
          <p:cNvPr id="4" name="Slide Number Placeholder 3">
            <a:extLst>
              <a:ext uri="{FF2B5EF4-FFF2-40B4-BE49-F238E27FC236}">
                <a16:creationId xmlns:a16="http://schemas.microsoft.com/office/drawing/2014/main" id="{AEA9C200-FE9C-43F2-8A40-D2D2416300F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51</a:t>
            </a:fld>
            <a:endParaRPr lang="en-US" sz="1200" dirty="0">
              <a:solidFill>
                <a:srgbClr val="888888"/>
              </a:solidFill>
            </a:endParaRPr>
          </a:p>
        </p:txBody>
      </p:sp>
    </p:spTree>
    <p:extLst>
      <p:ext uri="{BB962C8B-B14F-4D97-AF65-F5344CB8AC3E}">
        <p14:creationId xmlns:p14="http://schemas.microsoft.com/office/powerpoint/2010/main" val="1759095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F9E621-2CDE-44DC-9C41-24961F349B1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52</a:t>
            </a:fld>
            <a:endParaRPr lang="en-US" sz="1200" dirty="0">
              <a:solidFill>
                <a:srgbClr val="888888"/>
              </a:solidFill>
            </a:endParaRPr>
          </a:p>
        </p:txBody>
      </p:sp>
      <p:sp>
        <p:nvSpPr>
          <p:cNvPr id="3" name="Text Placeholder 2">
            <a:extLst>
              <a:ext uri="{FF2B5EF4-FFF2-40B4-BE49-F238E27FC236}">
                <a16:creationId xmlns:a16="http://schemas.microsoft.com/office/drawing/2014/main" id="{A87F07E7-4A1D-4ED1-BC14-44BEB5680DDF}"/>
              </a:ext>
            </a:extLst>
          </p:cNvPr>
          <p:cNvSpPr>
            <a:spLocks noGrp="1"/>
          </p:cNvSpPr>
          <p:nvPr>
            <p:ph type="body" sz="quarter" idx="13"/>
          </p:nvPr>
        </p:nvSpPr>
        <p:spPr>
          <a:xfrm>
            <a:off x="1537494" y="977981"/>
            <a:ext cx="6069012" cy="1446213"/>
          </a:xfrm>
        </p:spPr>
        <p:txBody>
          <a:bodyPr/>
          <a:lstStyle/>
          <a:p>
            <a:r>
              <a:rPr lang="en-US" dirty="0"/>
              <a:t>The Machine Learning Pipeline</a:t>
            </a:r>
          </a:p>
        </p:txBody>
      </p:sp>
      <p:sp>
        <p:nvSpPr>
          <p:cNvPr id="4" name="Text Placeholder 3">
            <a:extLst>
              <a:ext uri="{FF2B5EF4-FFF2-40B4-BE49-F238E27FC236}">
                <a16:creationId xmlns:a16="http://schemas.microsoft.com/office/drawing/2014/main" id="{E8D055DA-B7CF-41FC-B3CB-5EC44F15ACAC}"/>
              </a:ext>
            </a:extLst>
          </p:cNvPr>
          <p:cNvSpPr>
            <a:spLocks noGrp="1"/>
          </p:cNvSpPr>
          <p:nvPr>
            <p:ph type="body" sz="quarter" idx="14"/>
          </p:nvPr>
        </p:nvSpPr>
        <p:spPr/>
        <p:txBody>
          <a:bodyPr/>
          <a:lstStyle/>
          <a:p>
            <a:r>
              <a:rPr lang="en-US" dirty="0"/>
              <a:t>Jump to Colaboratory!</a:t>
            </a:r>
          </a:p>
        </p:txBody>
      </p:sp>
    </p:spTree>
    <p:extLst>
      <p:ext uri="{BB962C8B-B14F-4D97-AF65-F5344CB8AC3E}">
        <p14:creationId xmlns:p14="http://schemas.microsoft.com/office/powerpoint/2010/main" val="18883762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D71BE0B-F698-4E3D-A898-C91A6C32BD8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53</a:t>
            </a:fld>
            <a:endParaRPr lang="en-US" sz="1200" dirty="0">
              <a:solidFill>
                <a:srgbClr val="888888"/>
              </a:solidFill>
            </a:endParaRPr>
          </a:p>
        </p:txBody>
      </p:sp>
      <p:sp>
        <p:nvSpPr>
          <p:cNvPr id="3" name="Text Placeholder 2">
            <a:extLst>
              <a:ext uri="{FF2B5EF4-FFF2-40B4-BE49-F238E27FC236}">
                <a16:creationId xmlns:a16="http://schemas.microsoft.com/office/drawing/2014/main" id="{6D1AB2D4-1510-48A2-95F5-BB912FE29AF1}"/>
              </a:ext>
            </a:extLst>
          </p:cNvPr>
          <p:cNvSpPr>
            <a:spLocks noGrp="1"/>
          </p:cNvSpPr>
          <p:nvPr>
            <p:ph type="body" sz="quarter" idx="13"/>
          </p:nvPr>
        </p:nvSpPr>
        <p:spPr/>
        <p:txBody>
          <a:bodyPr/>
          <a:lstStyle/>
          <a:p>
            <a:r>
              <a:rPr lang="en-US" dirty="0"/>
              <a:t>Classification</a:t>
            </a:r>
          </a:p>
        </p:txBody>
      </p:sp>
    </p:spTree>
    <p:extLst>
      <p:ext uri="{BB962C8B-B14F-4D97-AF65-F5344CB8AC3E}">
        <p14:creationId xmlns:p14="http://schemas.microsoft.com/office/powerpoint/2010/main" val="18648136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04A0E07-499F-4446-9AA6-A23CA5F3C2F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54</a:t>
            </a:fld>
            <a:endParaRPr lang="en-US" sz="1200" dirty="0">
              <a:solidFill>
                <a:srgbClr val="888888"/>
              </a:solidFill>
            </a:endParaRPr>
          </a:p>
        </p:txBody>
      </p:sp>
      <p:pic>
        <p:nvPicPr>
          <p:cNvPr id="4" name="Picture 3" descr="A close up of a map&#10;&#10;Description automatically generated">
            <a:extLst>
              <a:ext uri="{FF2B5EF4-FFF2-40B4-BE49-F238E27FC236}">
                <a16:creationId xmlns:a16="http://schemas.microsoft.com/office/drawing/2014/main" id="{8B3012BF-09F1-410E-87F0-FD9510855499}"/>
              </a:ext>
            </a:extLst>
          </p:cNvPr>
          <p:cNvPicPr>
            <a:picLocks noChangeAspect="1"/>
          </p:cNvPicPr>
          <p:nvPr/>
        </p:nvPicPr>
        <p:blipFill>
          <a:blip r:embed="rId2"/>
          <a:stretch>
            <a:fillRect/>
          </a:stretch>
        </p:blipFill>
        <p:spPr>
          <a:xfrm>
            <a:off x="1211507" y="920473"/>
            <a:ext cx="6720986" cy="3302554"/>
          </a:xfrm>
          <a:prstGeom prst="rect">
            <a:avLst/>
          </a:prstGeom>
        </p:spPr>
      </p:pic>
      <p:sp>
        <p:nvSpPr>
          <p:cNvPr id="5" name="Shape 1270">
            <a:extLst>
              <a:ext uri="{FF2B5EF4-FFF2-40B4-BE49-F238E27FC236}">
                <a16:creationId xmlns:a16="http://schemas.microsoft.com/office/drawing/2014/main" id="{A46D85F2-E6C9-4AB1-8F20-E21C3D3D795B}"/>
              </a:ext>
            </a:extLst>
          </p:cNvPr>
          <p:cNvSpPr txBox="1"/>
          <p:nvPr/>
        </p:nvSpPr>
        <p:spPr>
          <a:xfrm>
            <a:off x="1749342" y="610373"/>
            <a:ext cx="2259240"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Qualitative Predictions</a:t>
            </a:r>
            <a:endParaRPr dirty="0">
              <a:latin typeface="Calibri" panose="020F0502020204030204" pitchFamily="34" charset="0"/>
              <a:cs typeface="Calibri" panose="020F0502020204030204" pitchFamily="34" charset="0"/>
            </a:endParaRPr>
          </a:p>
        </p:txBody>
      </p:sp>
      <p:sp>
        <p:nvSpPr>
          <p:cNvPr id="6" name="Shape 1271">
            <a:extLst>
              <a:ext uri="{FF2B5EF4-FFF2-40B4-BE49-F238E27FC236}">
                <a16:creationId xmlns:a16="http://schemas.microsoft.com/office/drawing/2014/main" id="{072D4F07-A8FD-48BD-8F0E-CFEF530886AC}"/>
              </a:ext>
            </a:extLst>
          </p:cNvPr>
          <p:cNvSpPr txBox="1"/>
          <p:nvPr/>
        </p:nvSpPr>
        <p:spPr>
          <a:xfrm>
            <a:off x="5365585" y="610373"/>
            <a:ext cx="2034640"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Quantitative Predictions</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09859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350811-1BCE-4705-9691-78C6BCC6365C}"/>
              </a:ext>
            </a:extLst>
          </p:cNvPr>
          <p:cNvSpPr>
            <a:spLocks noGrp="1"/>
          </p:cNvSpPr>
          <p:nvPr>
            <p:ph type="body" idx="1"/>
          </p:nvPr>
        </p:nvSpPr>
        <p:spPr>
          <a:xfrm>
            <a:off x="-1" y="590550"/>
            <a:ext cx="9144001" cy="4200600"/>
          </a:xfrm>
        </p:spPr>
        <p:txBody>
          <a:bodyPr/>
          <a:lstStyle/>
          <a:p>
            <a:r>
              <a:rPr lang="en-US" dirty="0"/>
              <a:t>Measuring prediction error with qualitative outcomes requires different performance metrics than regression</a:t>
            </a:r>
          </a:p>
          <a:p>
            <a:r>
              <a:rPr lang="en-US" dirty="0"/>
              <a:t>For binary (two class) classification, four possible outcomes when comparing model predictions to actual labels</a:t>
            </a:r>
          </a:p>
          <a:p>
            <a:pPr lvl="1"/>
            <a:r>
              <a:rPr lang="en-US" b="1" dirty="0"/>
              <a:t>True Positive (TP)</a:t>
            </a:r>
            <a:r>
              <a:rPr lang="en-US" dirty="0"/>
              <a:t> – Model correctly predicts “positive” class</a:t>
            </a:r>
          </a:p>
          <a:p>
            <a:pPr lvl="1"/>
            <a:r>
              <a:rPr lang="en-US" b="1" dirty="0"/>
              <a:t>False Positive (FP) </a:t>
            </a:r>
            <a:r>
              <a:rPr lang="en-US" dirty="0"/>
              <a:t>– Model </a:t>
            </a:r>
            <a:r>
              <a:rPr lang="en-US" i="1" dirty="0"/>
              <a:t>incorrectly</a:t>
            </a:r>
            <a:r>
              <a:rPr lang="en-US" dirty="0"/>
              <a:t> predicts “positive” class (</a:t>
            </a:r>
            <a:r>
              <a:rPr lang="en-US" b="1" dirty="0"/>
              <a:t>Type I Error</a:t>
            </a:r>
            <a:r>
              <a:rPr lang="en-US" dirty="0"/>
              <a:t>)</a:t>
            </a:r>
          </a:p>
          <a:p>
            <a:pPr lvl="1"/>
            <a:r>
              <a:rPr lang="en-US" b="1" dirty="0"/>
              <a:t>True Negative (TN)</a:t>
            </a:r>
            <a:r>
              <a:rPr lang="en-US" dirty="0"/>
              <a:t> – Model correctly predicts “negative” class</a:t>
            </a:r>
          </a:p>
          <a:p>
            <a:pPr lvl="1"/>
            <a:r>
              <a:rPr lang="en-US" b="1" dirty="0"/>
              <a:t>False Negative (FN)</a:t>
            </a:r>
            <a:r>
              <a:rPr lang="en-US" dirty="0"/>
              <a:t> – Model </a:t>
            </a:r>
            <a:r>
              <a:rPr lang="en-US" i="1" dirty="0"/>
              <a:t>incorrectly</a:t>
            </a:r>
            <a:r>
              <a:rPr lang="en-US" dirty="0"/>
              <a:t> predicts “negative” class (</a:t>
            </a:r>
            <a:r>
              <a:rPr lang="en-US" b="1" dirty="0"/>
              <a:t>Type II Error</a:t>
            </a:r>
            <a:r>
              <a:rPr lang="en-US" dirty="0"/>
              <a:t>)</a:t>
            </a:r>
          </a:p>
          <a:p>
            <a:r>
              <a:rPr lang="en-US" dirty="0"/>
              <a:t>Outcomes typically visualized in a 2x2 </a:t>
            </a:r>
            <a:r>
              <a:rPr lang="en-US" b="1" dirty="0"/>
              <a:t>Confusion Matrix</a:t>
            </a:r>
          </a:p>
          <a:p>
            <a:pPr lvl="1"/>
            <a:r>
              <a:rPr lang="en-US" b="1" dirty="0"/>
              <a:t>Accuracy, Precision, Recall, </a:t>
            </a:r>
            <a:r>
              <a:rPr lang="en-US" dirty="0"/>
              <a:t>and </a:t>
            </a:r>
            <a:r>
              <a:rPr lang="en-US" b="1" dirty="0"/>
              <a:t>F1 Score</a:t>
            </a:r>
            <a:r>
              <a:rPr lang="en-US" dirty="0"/>
              <a:t> summarize metrics</a:t>
            </a:r>
          </a:p>
        </p:txBody>
      </p:sp>
      <p:sp>
        <p:nvSpPr>
          <p:cNvPr id="6" name="Text Placeholder 5">
            <a:extLst>
              <a:ext uri="{FF2B5EF4-FFF2-40B4-BE49-F238E27FC236}">
                <a16:creationId xmlns:a16="http://schemas.microsoft.com/office/drawing/2014/main" id="{FC4D8D51-E033-4240-A45D-4127C5BEBABB}"/>
              </a:ext>
            </a:extLst>
          </p:cNvPr>
          <p:cNvSpPr>
            <a:spLocks noGrp="1"/>
          </p:cNvSpPr>
          <p:nvPr>
            <p:ph type="body" idx="2"/>
          </p:nvPr>
        </p:nvSpPr>
        <p:spPr/>
        <p:txBody>
          <a:bodyPr/>
          <a:lstStyle/>
          <a:p>
            <a:r>
              <a:rPr lang="en-US" dirty="0"/>
              <a:t>Classification Performance Metrics</a:t>
            </a:r>
          </a:p>
        </p:txBody>
      </p:sp>
      <p:sp>
        <p:nvSpPr>
          <p:cNvPr id="4" name="Slide Number Placeholder 3">
            <a:extLst>
              <a:ext uri="{FF2B5EF4-FFF2-40B4-BE49-F238E27FC236}">
                <a16:creationId xmlns:a16="http://schemas.microsoft.com/office/drawing/2014/main" id="{F986D8D0-2646-42C1-983C-95E7C04580A0}"/>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55</a:t>
            </a:fld>
            <a:endParaRPr lang="en-US" sz="1200" dirty="0">
              <a:solidFill>
                <a:srgbClr val="888888"/>
              </a:solidFill>
            </a:endParaRPr>
          </a:p>
        </p:txBody>
      </p:sp>
    </p:spTree>
    <p:extLst>
      <p:ext uri="{BB962C8B-B14F-4D97-AF65-F5344CB8AC3E}">
        <p14:creationId xmlns:p14="http://schemas.microsoft.com/office/powerpoint/2010/main" val="16770548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304C7C1-82E0-4019-BF90-E3AE691C7D7B}"/>
              </a:ext>
            </a:extLst>
          </p:cNvPr>
          <p:cNvSpPr>
            <a:spLocks noGrp="1"/>
          </p:cNvSpPr>
          <p:nvPr>
            <p:ph type="body" idx="2"/>
          </p:nvPr>
        </p:nvSpPr>
        <p:spPr>
          <a:xfrm>
            <a:off x="0" y="2959"/>
            <a:ext cx="9144000" cy="590550"/>
          </a:xfrm>
        </p:spPr>
        <p:txBody>
          <a:bodyPr/>
          <a:lstStyle/>
          <a:p>
            <a:r>
              <a:rPr lang="en-US" dirty="0"/>
              <a:t>Confusion Matrix</a:t>
            </a:r>
          </a:p>
        </p:txBody>
      </p:sp>
      <p:sp>
        <p:nvSpPr>
          <p:cNvPr id="4" name="Slide Number Placeholder 3">
            <a:extLst>
              <a:ext uri="{FF2B5EF4-FFF2-40B4-BE49-F238E27FC236}">
                <a16:creationId xmlns:a16="http://schemas.microsoft.com/office/drawing/2014/main" id="{4DC85F87-C653-4600-8060-99404020A336}"/>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56</a:t>
            </a:fld>
            <a:endParaRPr lang="en-US" sz="1200" dirty="0">
              <a:solidFill>
                <a:srgbClr val="888888"/>
              </a:solidFill>
            </a:endParaRPr>
          </a:p>
        </p:txBody>
      </p:sp>
      <p:pic>
        <p:nvPicPr>
          <p:cNvPr id="3" name="Picture 2" descr="A picture containing object&#10;&#10;Description automatically generated">
            <a:extLst>
              <a:ext uri="{FF2B5EF4-FFF2-40B4-BE49-F238E27FC236}">
                <a16:creationId xmlns:a16="http://schemas.microsoft.com/office/drawing/2014/main" id="{032C4E4C-9FC2-4B40-AE29-AAA15D7BE483}"/>
              </a:ext>
            </a:extLst>
          </p:cNvPr>
          <p:cNvPicPr>
            <a:picLocks noChangeAspect="1"/>
          </p:cNvPicPr>
          <p:nvPr/>
        </p:nvPicPr>
        <p:blipFill>
          <a:blip r:embed="rId2"/>
          <a:stretch>
            <a:fillRect/>
          </a:stretch>
        </p:blipFill>
        <p:spPr>
          <a:xfrm>
            <a:off x="0" y="761238"/>
            <a:ext cx="9144000" cy="3621024"/>
          </a:xfrm>
          <a:prstGeom prst="rect">
            <a:avLst/>
          </a:prstGeom>
        </p:spPr>
      </p:pic>
      <p:sp>
        <p:nvSpPr>
          <p:cNvPr id="14" name="Rectangle: Rounded Corners 13">
            <a:extLst>
              <a:ext uri="{FF2B5EF4-FFF2-40B4-BE49-F238E27FC236}">
                <a16:creationId xmlns:a16="http://schemas.microsoft.com/office/drawing/2014/main" id="{6DD1C47A-36D9-49C0-9337-9405EF9202C2}"/>
              </a:ext>
            </a:extLst>
          </p:cNvPr>
          <p:cNvSpPr/>
          <p:nvPr/>
        </p:nvSpPr>
        <p:spPr>
          <a:xfrm>
            <a:off x="1671782" y="3419567"/>
            <a:ext cx="3128818" cy="923636"/>
          </a:xfrm>
          <a:prstGeom prst="round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9" name="Rectangle: Rounded Corners 18">
            <a:extLst>
              <a:ext uri="{FF2B5EF4-FFF2-40B4-BE49-F238E27FC236}">
                <a16:creationId xmlns:a16="http://schemas.microsoft.com/office/drawing/2014/main" id="{8DAA21B6-211E-445D-9784-ED0AADF80816}"/>
              </a:ext>
            </a:extLst>
          </p:cNvPr>
          <p:cNvSpPr/>
          <p:nvPr/>
        </p:nvSpPr>
        <p:spPr>
          <a:xfrm>
            <a:off x="5190837" y="1440874"/>
            <a:ext cx="3128818" cy="646544"/>
          </a:xfrm>
          <a:prstGeom prst="roundRect">
            <a:avLst/>
          </a:prstGeom>
          <a:noFill/>
          <a:ln>
            <a:solidFill>
              <a:srgbClr val="00B0F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3" name="Rectangle: Rounded Corners 22">
            <a:extLst>
              <a:ext uri="{FF2B5EF4-FFF2-40B4-BE49-F238E27FC236}">
                <a16:creationId xmlns:a16="http://schemas.microsoft.com/office/drawing/2014/main" id="{0CA3F6CC-0900-47D9-A02C-56E76465BF69}"/>
              </a:ext>
            </a:extLst>
          </p:cNvPr>
          <p:cNvSpPr/>
          <p:nvPr/>
        </p:nvSpPr>
        <p:spPr>
          <a:xfrm>
            <a:off x="3244274" y="2456873"/>
            <a:ext cx="1542473" cy="1886330"/>
          </a:xfrm>
          <a:prstGeom prst="roundRect">
            <a:avLst>
              <a:gd name="adj" fmla="val 11278"/>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27" name="Rectangle: Rounded Corners 26">
            <a:extLst>
              <a:ext uri="{FF2B5EF4-FFF2-40B4-BE49-F238E27FC236}">
                <a16:creationId xmlns:a16="http://schemas.microsoft.com/office/drawing/2014/main" id="{DF265259-F374-4BFA-BA14-2B40524D74BD}"/>
              </a:ext>
            </a:extLst>
          </p:cNvPr>
          <p:cNvSpPr/>
          <p:nvPr/>
        </p:nvSpPr>
        <p:spPr>
          <a:xfrm>
            <a:off x="5190837" y="2248478"/>
            <a:ext cx="3128818" cy="646544"/>
          </a:xfrm>
          <a:prstGeom prst="roundRect">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1" name="Rectangle: Rounded Corners 30">
            <a:extLst>
              <a:ext uri="{FF2B5EF4-FFF2-40B4-BE49-F238E27FC236}">
                <a16:creationId xmlns:a16="http://schemas.microsoft.com/office/drawing/2014/main" id="{CA6B394F-E0BA-459A-9B5A-62A6A60AAC2A}"/>
              </a:ext>
            </a:extLst>
          </p:cNvPr>
          <p:cNvSpPr/>
          <p:nvPr/>
        </p:nvSpPr>
        <p:spPr>
          <a:xfrm>
            <a:off x="1579418" y="2364508"/>
            <a:ext cx="3297382" cy="2096655"/>
          </a:xfrm>
          <a:prstGeom prst="roundRect">
            <a:avLst>
              <a:gd name="adj" fmla="val 8737"/>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32" name="Rectangle: Rounded Corners 31">
            <a:extLst>
              <a:ext uri="{FF2B5EF4-FFF2-40B4-BE49-F238E27FC236}">
                <a16:creationId xmlns:a16="http://schemas.microsoft.com/office/drawing/2014/main" id="{88D0613C-18BA-4FFB-B6B0-95895B8C4CC8}"/>
              </a:ext>
            </a:extLst>
          </p:cNvPr>
          <p:cNvSpPr/>
          <p:nvPr/>
        </p:nvSpPr>
        <p:spPr>
          <a:xfrm>
            <a:off x="5190836" y="3752170"/>
            <a:ext cx="3128819" cy="708994"/>
          </a:xfrm>
          <a:prstGeom prst="roundRect">
            <a:avLst>
              <a:gd name="adj" fmla="val 8737"/>
            </a:avLst>
          </a:prstGeom>
          <a:noFill/>
          <a:ln>
            <a:solidFill>
              <a:schemeClr val="accent5"/>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
        <p:nvSpPr>
          <p:cNvPr id="16" name="Arrow: Bent-Up 15">
            <a:extLst>
              <a:ext uri="{FF2B5EF4-FFF2-40B4-BE49-F238E27FC236}">
                <a16:creationId xmlns:a16="http://schemas.microsoft.com/office/drawing/2014/main" id="{B9A83647-25E0-4F97-B468-E0622B77620A}"/>
              </a:ext>
            </a:extLst>
          </p:cNvPr>
          <p:cNvSpPr/>
          <p:nvPr/>
        </p:nvSpPr>
        <p:spPr>
          <a:xfrm rot="10800000" flipH="1">
            <a:off x="8031020" y="1926885"/>
            <a:ext cx="1052945" cy="1209964"/>
          </a:xfrm>
          <a:prstGeom prst="bentUpArrow">
            <a:avLst>
              <a:gd name="adj1" fmla="val 43321"/>
              <a:gd name="adj2" fmla="val 25000"/>
              <a:gd name="adj3" fmla="val 25000"/>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2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66608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1AC420-EAA0-4F38-B937-5A36CE3BD93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57</a:t>
            </a:fld>
            <a:endParaRPr lang="en-US" sz="1200" dirty="0">
              <a:solidFill>
                <a:srgbClr val="888888"/>
              </a:solidFill>
            </a:endParaRPr>
          </a:p>
        </p:txBody>
      </p:sp>
      <p:pic>
        <p:nvPicPr>
          <p:cNvPr id="4" name="Picture 3" descr="A person standing on a beach with a sunset in the background&#10;&#10;Description automatically generated">
            <a:extLst>
              <a:ext uri="{FF2B5EF4-FFF2-40B4-BE49-F238E27FC236}">
                <a16:creationId xmlns:a16="http://schemas.microsoft.com/office/drawing/2014/main" id="{612F3B9A-49C8-4901-A15A-31B533E4DE73}"/>
              </a:ext>
            </a:extLst>
          </p:cNvPr>
          <p:cNvPicPr>
            <a:picLocks noChangeAspect="1"/>
          </p:cNvPicPr>
          <p:nvPr/>
        </p:nvPicPr>
        <p:blipFill>
          <a:blip r:embed="rId2"/>
          <a:stretch>
            <a:fillRect/>
          </a:stretch>
        </p:blipFill>
        <p:spPr>
          <a:xfrm>
            <a:off x="1524000" y="540246"/>
            <a:ext cx="6096000" cy="4063008"/>
          </a:xfrm>
          <a:prstGeom prst="rect">
            <a:avLst/>
          </a:prstGeom>
        </p:spPr>
      </p:pic>
    </p:spTree>
    <p:extLst>
      <p:ext uri="{BB962C8B-B14F-4D97-AF65-F5344CB8AC3E}">
        <p14:creationId xmlns:p14="http://schemas.microsoft.com/office/powerpoint/2010/main" val="16797789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A034A315-90B6-461B-B850-A5672105D8FA}"/>
              </a:ext>
            </a:extLst>
          </p:cNvPr>
          <p:cNvPicPr>
            <a:picLocks noChangeAspect="1"/>
          </p:cNvPicPr>
          <p:nvPr/>
        </p:nvPicPr>
        <p:blipFill>
          <a:blip r:embed="rId2"/>
          <a:stretch>
            <a:fillRect/>
          </a:stretch>
        </p:blipFill>
        <p:spPr>
          <a:xfrm>
            <a:off x="3212895" y="100445"/>
            <a:ext cx="2718210" cy="4942610"/>
          </a:xfrm>
          <a:prstGeom prst="rect">
            <a:avLst/>
          </a:prstGeom>
        </p:spPr>
      </p:pic>
      <p:sp>
        <p:nvSpPr>
          <p:cNvPr id="2" name="Slide Number Placeholder 1">
            <a:extLst>
              <a:ext uri="{FF2B5EF4-FFF2-40B4-BE49-F238E27FC236}">
                <a16:creationId xmlns:a16="http://schemas.microsoft.com/office/drawing/2014/main" id="{151F074F-788F-4270-A3FA-272E2B6E162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58</a:t>
            </a:fld>
            <a:endParaRPr lang="en-US" sz="1200" dirty="0">
              <a:solidFill>
                <a:srgbClr val="888888"/>
              </a:solidFill>
            </a:endParaRPr>
          </a:p>
        </p:txBody>
      </p:sp>
    </p:spTree>
    <p:extLst>
      <p:ext uri="{BB962C8B-B14F-4D97-AF65-F5344CB8AC3E}">
        <p14:creationId xmlns:p14="http://schemas.microsoft.com/office/powerpoint/2010/main" val="14002082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A2CE0DA-1EB5-4EB7-8D6D-59D077E9AE16}"/>
              </a:ext>
            </a:extLst>
          </p:cNvPr>
          <p:cNvSpPr>
            <a:spLocks noGrp="1"/>
          </p:cNvSpPr>
          <p:nvPr>
            <p:ph type="body" idx="1"/>
          </p:nvPr>
        </p:nvSpPr>
        <p:spPr/>
        <p:txBody>
          <a:bodyPr/>
          <a:lstStyle/>
          <a:p>
            <a:r>
              <a:rPr lang="en-US" dirty="0"/>
              <a:t>In some contexts, high precision is preferred while in others, recall</a:t>
            </a:r>
          </a:p>
          <a:p>
            <a:pPr lvl="1"/>
            <a:r>
              <a:rPr lang="en-US" dirty="0"/>
              <a:t>Detecting videos safe for children – prefer high Precision</a:t>
            </a:r>
          </a:p>
          <a:p>
            <a:pPr lvl="1"/>
            <a:r>
              <a:rPr lang="en-US" dirty="0"/>
              <a:t>Detecting shoplifters in surveillance images – prefer high Recall</a:t>
            </a:r>
          </a:p>
          <a:p>
            <a:r>
              <a:rPr lang="en-US" dirty="0"/>
              <a:t>Increasing predictive Precision reduces Recall and vice versa</a:t>
            </a:r>
          </a:p>
          <a:p>
            <a:r>
              <a:rPr lang="en-US" dirty="0"/>
              <a:t>Binary prediction decisions score based on </a:t>
            </a:r>
            <a:r>
              <a:rPr lang="en-US" b="1" dirty="0"/>
              <a:t>Decision Threshold</a:t>
            </a:r>
          </a:p>
          <a:p>
            <a:pPr lvl="1"/>
            <a:r>
              <a:rPr lang="en-US" dirty="0"/>
              <a:t>Most classification models predict positive class using </a:t>
            </a:r>
            <a:r>
              <a:rPr lang="en-US" b="1" dirty="0"/>
              <a:t>probability </a:t>
            </a:r>
            <a:endParaRPr lang="en-US" dirty="0"/>
          </a:p>
          <a:p>
            <a:pPr lvl="1"/>
            <a:r>
              <a:rPr lang="en-US" dirty="0"/>
              <a:t>Naïve threshold default: p&gt;.5 = positive class; p≤.5 = negative class</a:t>
            </a:r>
          </a:p>
          <a:p>
            <a:pPr lvl="2"/>
            <a:r>
              <a:rPr lang="en-US" dirty="0">
                <a:latin typeface="Calibri" panose="020F0502020204030204" pitchFamily="34" charset="0"/>
                <a:cs typeface="Calibri" panose="020F0502020204030204" pitchFamily="34" charset="0"/>
              </a:rPr>
              <a:t>Raise threshold = Increase Precision/decrease Recall</a:t>
            </a:r>
          </a:p>
          <a:p>
            <a:pPr lvl="2"/>
            <a:r>
              <a:rPr lang="en-US" dirty="0">
                <a:latin typeface="Calibri" panose="020F0502020204030204" pitchFamily="34" charset="0"/>
                <a:cs typeface="Calibri" panose="020F0502020204030204" pitchFamily="34" charset="0"/>
              </a:rPr>
              <a:t>Lower threshold = Decrease Precision/increase Recall</a:t>
            </a:r>
          </a:p>
          <a:p>
            <a:r>
              <a:rPr lang="en-US" dirty="0">
                <a:latin typeface="Calibri" panose="020F0502020204030204" pitchFamily="34" charset="0"/>
                <a:cs typeface="Calibri" panose="020F0502020204030204" pitchFamily="34" charset="0"/>
              </a:rPr>
              <a:t>Selecting correct threshold typically done via visualizations</a:t>
            </a:r>
          </a:p>
          <a:p>
            <a:pPr lvl="1"/>
            <a:endParaRPr lang="en-US" dirty="0"/>
          </a:p>
        </p:txBody>
      </p:sp>
      <p:sp>
        <p:nvSpPr>
          <p:cNvPr id="3" name="Text Placeholder 2">
            <a:extLst>
              <a:ext uri="{FF2B5EF4-FFF2-40B4-BE49-F238E27FC236}">
                <a16:creationId xmlns:a16="http://schemas.microsoft.com/office/drawing/2014/main" id="{2556ECAA-F121-4477-AF36-CFD7052AEB9A}"/>
              </a:ext>
            </a:extLst>
          </p:cNvPr>
          <p:cNvSpPr>
            <a:spLocks noGrp="1"/>
          </p:cNvSpPr>
          <p:nvPr>
            <p:ph type="body" idx="2"/>
          </p:nvPr>
        </p:nvSpPr>
        <p:spPr/>
        <p:txBody>
          <a:bodyPr/>
          <a:lstStyle/>
          <a:p>
            <a:r>
              <a:rPr lang="en-US" dirty="0"/>
              <a:t>Precision/Recall Tradeoff</a:t>
            </a:r>
          </a:p>
        </p:txBody>
      </p:sp>
      <p:sp>
        <p:nvSpPr>
          <p:cNvPr id="4" name="Slide Number Placeholder 3">
            <a:extLst>
              <a:ext uri="{FF2B5EF4-FFF2-40B4-BE49-F238E27FC236}">
                <a16:creationId xmlns:a16="http://schemas.microsoft.com/office/drawing/2014/main" id="{968DD726-778C-4223-8894-12EAEC6C6EED}"/>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59</a:t>
            </a:fld>
            <a:endParaRPr lang="en-US" sz="1200" dirty="0">
              <a:solidFill>
                <a:srgbClr val="888888"/>
              </a:solidFill>
            </a:endParaRPr>
          </a:p>
        </p:txBody>
      </p:sp>
    </p:spTree>
    <p:extLst>
      <p:ext uri="{BB962C8B-B14F-4D97-AF65-F5344CB8AC3E}">
        <p14:creationId xmlns:p14="http://schemas.microsoft.com/office/powerpoint/2010/main" val="11543862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z="1200" smtClean="0">
                <a:solidFill>
                  <a:schemeClr val="bg2"/>
                </a:solidFill>
              </a:rPr>
              <a:pPr/>
              <a:t>6</a:t>
            </a:fld>
            <a:endParaRPr lang="en-US" sz="1200" dirty="0">
              <a:solidFill>
                <a:schemeClr val="bg2"/>
              </a:solidFill>
            </a:endParaRPr>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lstStyle/>
          <a:p>
            <a:r>
              <a:rPr lang="en-US" dirty="0"/>
              <a:t>Classroom Setup</a:t>
            </a:r>
          </a:p>
        </p:txBody>
      </p:sp>
    </p:spTree>
    <p:extLst>
      <p:ext uri="{BB962C8B-B14F-4D97-AF65-F5344CB8AC3E}">
        <p14:creationId xmlns:p14="http://schemas.microsoft.com/office/powerpoint/2010/main" val="33900241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AD9ABD4-19C6-4B2B-9375-535B8FF6F71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60</a:t>
            </a:fld>
            <a:endParaRPr lang="en-US" sz="1200" dirty="0">
              <a:solidFill>
                <a:srgbClr val="888888"/>
              </a:solidFill>
            </a:endParaRPr>
          </a:p>
        </p:txBody>
      </p:sp>
      <p:pic>
        <p:nvPicPr>
          <p:cNvPr id="3" name="Picture 2">
            <a:extLst>
              <a:ext uri="{FF2B5EF4-FFF2-40B4-BE49-F238E27FC236}">
                <a16:creationId xmlns:a16="http://schemas.microsoft.com/office/drawing/2014/main" id="{031C51AB-6B5C-4825-B989-E38DAA6157C7}"/>
              </a:ext>
            </a:extLst>
          </p:cNvPr>
          <p:cNvPicPr>
            <a:picLocks noChangeAspect="1"/>
          </p:cNvPicPr>
          <p:nvPr/>
        </p:nvPicPr>
        <p:blipFill>
          <a:blip r:embed="rId2"/>
          <a:stretch>
            <a:fillRect/>
          </a:stretch>
        </p:blipFill>
        <p:spPr>
          <a:xfrm>
            <a:off x="181277" y="1383377"/>
            <a:ext cx="4390723" cy="2376745"/>
          </a:xfrm>
          <a:prstGeom prst="rect">
            <a:avLst/>
          </a:prstGeom>
        </p:spPr>
      </p:pic>
      <p:pic>
        <p:nvPicPr>
          <p:cNvPr id="4" name="Picture 3">
            <a:extLst>
              <a:ext uri="{FF2B5EF4-FFF2-40B4-BE49-F238E27FC236}">
                <a16:creationId xmlns:a16="http://schemas.microsoft.com/office/drawing/2014/main" id="{DF83C7AA-71D0-4445-86BA-541B1BEFD4DD}"/>
              </a:ext>
            </a:extLst>
          </p:cNvPr>
          <p:cNvPicPr>
            <a:picLocks noChangeAspect="1"/>
          </p:cNvPicPr>
          <p:nvPr/>
        </p:nvPicPr>
        <p:blipFill>
          <a:blip r:embed="rId3"/>
          <a:stretch>
            <a:fillRect/>
          </a:stretch>
        </p:blipFill>
        <p:spPr>
          <a:xfrm>
            <a:off x="4565745" y="1383377"/>
            <a:ext cx="4396978" cy="2376745"/>
          </a:xfrm>
          <a:prstGeom prst="rect">
            <a:avLst/>
          </a:prstGeom>
        </p:spPr>
      </p:pic>
      <p:sp>
        <p:nvSpPr>
          <p:cNvPr id="5" name="Shape 1270">
            <a:extLst>
              <a:ext uri="{FF2B5EF4-FFF2-40B4-BE49-F238E27FC236}">
                <a16:creationId xmlns:a16="http://schemas.microsoft.com/office/drawing/2014/main" id="{7CFEB526-675B-4EEF-B88B-6E27146E50D6}"/>
              </a:ext>
            </a:extLst>
          </p:cNvPr>
          <p:cNvSpPr txBox="1"/>
          <p:nvPr/>
        </p:nvSpPr>
        <p:spPr>
          <a:xfrm>
            <a:off x="1145418" y="989064"/>
            <a:ext cx="2462440" cy="3101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Precision/Recall vs. Threshold</a:t>
            </a:r>
            <a:endParaRPr dirty="0">
              <a:latin typeface="Calibri" panose="020F0502020204030204" pitchFamily="34" charset="0"/>
              <a:cs typeface="Calibri" panose="020F0502020204030204" pitchFamily="34" charset="0"/>
            </a:endParaRPr>
          </a:p>
        </p:txBody>
      </p:sp>
      <p:sp>
        <p:nvSpPr>
          <p:cNvPr id="6" name="Shape 1271">
            <a:extLst>
              <a:ext uri="{FF2B5EF4-FFF2-40B4-BE49-F238E27FC236}">
                <a16:creationId xmlns:a16="http://schemas.microsoft.com/office/drawing/2014/main" id="{383F933F-E513-4D8F-9D56-5273BBD4B746}"/>
              </a:ext>
            </a:extLst>
          </p:cNvPr>
          <p:cNvSpPr txBox="1"/>
          <p:nvPr/>
        </p:nvSpPr>
        <p:spPr>
          <a:xfrm>
            <a:off x="5655414" y="989064"/>
            <a:ext cx="2217640" cy="3101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Calibri" panose="020F0502020204030204" pitchFamily="34" charset="0"/>
                <a:cs typeface="Calibri" panose="020F0502020204030204" pitchFamily="34" charset="0"/>
              </a:rPr>
              <a:t>Precision vs. Recall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3005623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09B437-C2BE-4E12-A7E8-0DA100AAE91E}"/>
              </a:ext>
            </a:extLst>
          </p:cNvPr>
          <p:cNvSpPr>
            <a:spLocks noGrp="1"/>
          </p:cNvSpPr>
          <p:nvPr>
            <p:ph type="body" idx="1"/>
          </p:nvPr>
        </p:nvSpPr>
        <p:spPr/>
        <p:txBody>
          <a:bodyPr>
            <a:normAutofit fontScale="85000" lnSpcReduction="10000"/>
          </a:bodyPr>
          <a:lstStyle/>
          <a:p>
            <a:r>
              <a:rPr lang="en-US" b="1" dirty="0"/>
              <a:t>Receiver Operating Characteristic (ROC) </a:t>
            </a:r>
            <a:r>
              <a:rPr lang="en-US" dirty="0"/>
              <a:t>plots Recall (or, </a:t>
            </a:r>
            <a:r>
              <a:rPr lang="en-US" b="1" dirty="0"/>
              <a:t>True Positive Rate - TPR</a:t>
            </a:r>
            <a:r>
              <a:rPr lang="en-US" dirty="0"/>
              <a:t>) against its opposite – the </a:t>
            </a:r>
            <a:br>
              <a:rPr lang="en-US" b="1" dirty="0"/>
            </a:br>
            <a:r>
              <a:rPr lang="en-US" b="1" dirty="0"/>
              <a:t>False Positive Rate</a:t>
            </a:r>
            <a:r>
              <a:rPr lang="en-US" dirty="0"/>
              <a:t> </a:t>
            </a:r>
            <a:r>
              <a:rPr lang="en-US" b="1" dirty="0"/>
              <a:t>(FPR)</a:t>
            </a:r>
          </a:p>
          <a:p>
            <a:r>
              <a:rPr lang="en-US" dirty="0"/>
              <a:t>Higher Recall, higher FPR</a:t>
            </a:r>
          </a:p>
          <a:p>
            <a:r>
              <a:rPr lang="en-US" dirty="0"/>
              <a:t>Good classifier’s line tends towards upper left</a:t>
            </a:r>
          </a:p>
          <a:p>
            <a:pPr lvl="1"/>
            <a:r>
              <a:rPr lang="en-US" dirty="0"/>
              <a:t>Dotted line indicates purely random classifier</a:t>
            </a:r>
          </a:p>
          <a:p>
            <a:r>
              <a:rPr lang="en-US" b="1" dirty="0"/>
              <a:t>Area Under the Curve (AUC) </a:t>
            </a:r>
            <a:r>
              <a:rPr lang="en-US" dirty="0"/>
              <a:t>used for comparing classifiers</a:t>
            </a:r>
          </a:p>
          <a:p>
            <a:pPr lvl="1"/>
            <a:r>
              <a:rPr lang="en-US" dirty="0"/>
              <a:t>Perfect classifier will have AUC=1</a:t>
            </a:r>
          </a:p>
          <a:p>
            <a:pPr lvl="1"/>
            <a:r>
              <a:rPr lang="en-US" dirty="0"/>
              <a:t>Purely random classifier will have AUC=0.5</a:t>
            </a:r>
          </a:p>
        </p:txBody>
      </p:sp>
      <p:sp>
        <p:nvSpPr>
          <p:cNvPr id="3" name="Text Placeholder 2">
            <a:extLst>
              <a:ext uri="{FF2B5EF4-FFF2-40B4-BE49-F238E27FC236}">
                <a16:creationId xmlns:a16="http://schemas.microsoft.com/office/drawing/2014/main" id="{2414F444-5F24-426A-9DC2-18297AE519AD}"/>
              </a:ext>
            </a:extLst>
          </p:cNvPr>
          <p:cNvSpPr>
            <a:spLocks noGrp="1"/>
          </p:cNvSpPr>
          <p:nvPr>
            <p:ph type="body" idx="2"/>
          </p:nvPr>
        </p:nvSpPr>
        <p:spPr/>
        <p:txBody>
          <a:bodyPr/>
          <a:lstStyle/>
          <a:p>
            <a:r>
              <a:rPr lang="en-US" dirty="0"/>
              <a:t>The ROC Curve</a:t>
            </a:r>
          </a:p>
        </p:txBody>
      </p:sp>
      <p:sp>
        <p:nvSpPr>
          <p:cNvPr id="4" name="Slide Number Placeholder 3">
            <a:extLst>
              <a:ext uri="{FF2B5EF4-FFF2-40B4-BE49-F238E27FC236}">
                <a16:creationId xmlns:a16="http://schemas.microsoft.com/office/drawing/2014/main" id="{D2A924CD-E914-470C-B894-8EDCBDFABF2E}"/>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61</a:t>
            </a:fld>
            <a:endParaRPr lang="en-US" sz="1200" dirty="0">
              <a:solidFill>
                <a:srgbClr val="888888"/>
              </a:solidFill>
            </a:endParaRPr>
          </a:p>
        </p:txBody>
      </p:sp>
      <p:pic>
        <p:nvPicPr>
          <p:cNvPr id="6" name="Picture 5">
            <a:extLst>
              <a:ext uri="{FF2B5EF4-FFF2-40B4-BE49-F238E27FC236}">
                <a16:creationId xmlns:a16="http://schemas.microsoft.com/office/drawing/2014/main" id="{FD9C70AA-5173-45CB-BCF0-1DCA874ADB63}"/>
              </a:ext>
            </a:extLst>
          </p:cNvPr>
          <p:cNvPicPr>
            <a:picLocks noChangeAspect="1"/>
          </p:cNvPicPr>
          <p:nvPr/>
        </p:nvPicPr>
        <p:blipFill>
          <a:blip r:embed="rId2"/>
          <a:stretch>
            <a:fillRect/>
          </a:stretch>
        </p:blipFill>
        <p:spPr>
          <a:xfrm>
            <a:off x="4496844" y="1061027"/>
            <a:ext cx="4647156" cy="302144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0D2E197C-9F60-4FFC-9E35-ED2A13CAA025}"/>
                  </a:ext>
                </a:extLst>
              </p14:cNvPr>
              <p14:cNvContentPartPr/>
              <p14:nvPr/>
            </p14:nvContentPartPr>
            <p14:xfrm>
              <a:off x="4972575" y="1742879"/>
              <a:ext cx="1440" cy="2880"/>
            </p14:xfrm>
          </p:contentPart>
        </mc:Choice>
        <mc:Fallback xmlns="">
          <p:pic>
            <p:nvPicPr>
              <p:cNvPr id="7" name="Ink 6">
                <a:extLst>
                  <a:ext uri="{FF2B5EF4-FFF2-40B4-BE49-F238E27FC236}">
                    <a16:creationId xmlns:a16="http://schemas.microsoft.com/office/drawing/2014/main" id="{0D2E197C-9F60-4FFC-9E35-ED2A13CAA025}"/>
                  </a:ext>
                </a:extLst>
              </p:cNvPr>
              <p:cNvPicPr/>
              <p:nvPr/>
            </p:nvPicPr>
            <p:blipFill>
              <a:blip r:embed="rId4"/>
              <a:stretch>
                <a:fillRect/>
              </a:stretch>
            </p:blipFill>
            <p:spPr>
              <a:xfrm>
                <a:off x="4963575" y="1734239"/>
                <a:ext cx="19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4" name="Ink 53">
                <a:extLst>
                  <a:ext uri="{FF2B5EF4-FFF2-40B4-BE49-F238E27FC236}">
                    <a16:creationId xmlns:a16="http://schemas.microsoft.com/office/drawing/2014/main" id="{3F9E76D9-2319-401A-8A44-0AF1F59F3589}"/>
                  </a:ext>
                </a:extLst>
              </p14:cNvPr>
              <p14:cNvContentPartPr/>
              <p14:nvPr/>
            </p14:nvContentPartPr>
            <p14:xfrm>
              <a:off x="5230335" y="3701999"/>
              <a:ext cx="9720" cy="13320"/>
            </p14:xfrm>
          </p:contentPart>
        </mc:Choice>
        <mc:Fallback xmlns="">
          <p:pic>
            <p:nvPicPr>
              <p:cNvPr id="54" name="Ink 53">
                <a:extLst>
                  <a:ext uri="{FF2B5EF4-FFF2-40B4-BE49-F238E27FC236}">
                    <a16:creationId xmlns:a16="http://schemas.microsoft.com/office/drawing/2014/main" id="{3F9E76D9-2319-401A-8A44-0AF1F59F3589}"/>
                  </a:ext>
                </a:extLst>
              </p:cNvPr>
              <p:cNvPicPr/>
              <p:nvPr/>
            </p:nvPicPr>
            <p:blipFill>
              <a:blip r:embed="rId6"/>
              <a:stretch>
                <a:fillRect/>
              </a:stretch>
            </p:blipFill>
            <p:spPr>
              <a:xfrm>
                <a:off x="5221695" y="3693359"/>
                <a:ext cx="27360" cy="30960"/>
              </a:xfrm>
              <a:prstGeom prst="rect">
                <a:avLst/>
              </a:prstGeom>
            </p:spPr>
          </p:pic>
        </mc:Fallback>
      </mc:AlternateContent>
    </p:spTree>
    <p:extLst>
      <p:ext uri="{BB962C8B-B14F-4D97-AF65-F5344CB8AC3E}">
        <p14:creationId xmlns:p14="http://schemas.microsoft.com/office/powerpoint/2010/main" val="40051017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52BD01-C89A-4903-894F-E80CE1E4153D}"/>
              </a:ext>
            </a:extLst>
          </p:cNvPr>
          <p:cNvSpPr>
            <a:spLocks noGrp="1"/>
          </p:cNvSpPr>
          <p:nvPr>
            <p:ph type="body" idx="1"/>
          </p:nvPr>
        </p:nvSpPr>
        <p:spPr/>
        <p:txBody>
          <a:bodyPr/>
          <a:lstStyle/>
          <a:p>
            <a:r>
              <a:rPr lang="en-US" dirty="0"/>
              <a:t>When more than two classes exist, </a:t>
            </a:r>
            <a:r>
              <a:rPr lang="en-US" b="1" dirty="0"/>
              <a:t>Multiclass Classification</a:t>
            </a:r>
            <a:r>
              <a:rPr lang="en-US" dirty="0"/>
              <a:t> algorithms are appropriate</a:t>
            </a:r>
          </a:p>
          <a:p>
            <a:r>
              <a:rPr lang="en-US" dirty="0"/>
              <a:t>Some algorithms are purely binary classifiers but can be retooled for multiclass models</a:t>
            </a:r>
          </a:p>
          <a:p>
            <a:pPr lvl="1"/>
            <a:r>
              <a:rPr lang="en-US" b="1" dirty="0"/>
              <a:t>One-versus-All (OvA) </a:t>
            </a:r>
            <a:r>
              <a:rPr lang="en-US" dirty="0"/>
              <a:t>creates binary classifier for each potential class and selects class with highest decision score (i.e. probability)</a:t>
            </a:r>
          </a:p>
          <a:p>
            <a:pPr lvl="1"/>
            <a:r>
              <a:rPr lang="en-US" b="1" dirty="0"/>
              <a:t>One-versus-One (OvO)</a:t>
            </a:r>
            <a:r>
              <a:rPr lang="en-US" dirty="0"/>
              <a:t> creates binary classifier for each </a:t>
            </a:r>
            <a:r>
              <a:rPr lang="en-US" i="1" dirty="0"/>
              <a:t>pair</a:t>
            </a:r>
            <a:r>
              <a:rPr lang="en-US" dirty="0"/>
              <a:t> of classes and selects class with most “wins” between classifiers</a:t>
            </a:r>
          </a:p>
          <a:p>
            <a:pPr lvl="1"/>
            <a:r>
              <a:rPr lang="en-US" dirty="0"/>
              <a:t>Selection between OvA/OvO strategy typically based on size of training data</a:t>
            </a:r>
          </a:p>
        </p:txBody>
      </p:sp>
      <p:sp>
        <p:nvSpPr>
          <p:cNvPr id="3" name="Text Placeholder 2">
            <a:extLst>
              <a:ext uri="{FF2B5EF4-FFF2-40B4-BE49-F238E27FC236}">
                <a16:creationId xmlns:a16="http://schemas.microsoft.com/office/drawing/2014/main" id="{C5BDE73B-F11A-4065-A304-8F235AF43233}"/>
              </a:ext>
            </a:extLst>
          </p:cNvPr>
          <p:cNvSpPr>
            <a:spLocks noGrp="1"/>
          </p:cNvSpPr>
          <p:nvPr>
            <p:ph type="body" idx="2"/>
          </p:nvPr>
        </p:nvSpPr>
        <p:spPr/>
        <p:txBody>
          <a:bodyPr/>
          <a:lstStyle/>
          <a:p>
            <a:r>
              <a:rPr lang="en-US" dirty="0"/>
              <a:t>Multiclass Classification</a:t>
            </a:r>
          </a:p>
        </p:txBody>
      </p:sp>
      <p:sp>
        <p:nvSpPr>
          <p:cNvPr id="4" name="Slide Number Placeholder 3">
            <a:extLst>
              <a:ext uri="{FF2B5EF4-FFF2-40B4-BE49-F238E27FC236}">
                <a16:creationId xmlns:a16="http://schemas.microsoft.com/office/drawing/2014/main" id="{3E561A51-3043-4A2A-97B6-974B4ABA024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62</a:t>
            </a:fld>
            <a:endParaRPr lang="en-US" sz="1200" dirty="0">
              <a:solidFill>
                <a:srgbClr val="888888"/>
              </a:solidFill>
            </a:endParaRPr>
          </a:p>
        </p:txBody>
      </p:sp>
    </p:spTree>
    <p:extLst>
      <p:ext uri="{BB962C8B-B14F-4D97-AF65-F5344CB8AC3E}">
        <p14:creationId xmlns:p14="http://schemas.microsoft.com/office/powerpoint/2010/main" val="15367954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42ED41A-8FC3-42DC-9E88-034828960B13}"/>
              </a:ext>
            </a:extLst>
          </p:cNvPr>
          <p:cNvSpPr>
            <a:spLocks noGrp="1"/>
          </p:cNvSpPr>
          <p:nvPr>
            <p:ph type="body" idx="1"/>
          </p:nvPr>
        </p:nvSpPr>
        <p:spPr/>
        <p:txBody>
          <a:bodyPr/>
          <a:lstStyle/>
          <a:p>
            <a:r>
              <a:rPr lang="en-US" b="1" dirty="0"/>
              <a:t>Multilabel Classification </a:t>
            </a:r>
            <a:r>
              <a:rPr lang="en-US" dirty="0"/>
              <a:t>utilized when an observation can assume more than a single, binary class</a:t>
            </a:r>
          </a:p>
          <a:p>
            <a:pPr lvl="1"/>
            <a:r>
              <a:rPr lang="en-US" dirty="0"/>
              <a:t>Ex: face recognition classifier of an image uploaded to Facebook</a:t>
            </a:r>
          </a:p>
          <a:p>
            <a:pPr lvl="1"/>
            <a:r>
              <a:rPr lang="en-US" dirty="0"/>
              <a:t>Ex: classify digits as being “&gt;100” </a:t>
            </a:r>
            <a:r>
              <a:rPr lang="en-US" i="1" dirty="0"/>
              <a:t>and</a:t>
            </a:r>
            <a:r>
              <a:rPr lang="en-US" dirty="0"/>
              <a:t> “even/odd”</a:t>
            </a:r>
          </a:p>
          <a:p>
            <a:r>
              <a:rPr lang="en-US" b="1" dirty="0"/>
              <a:t>Multioutput Classification </a:t>
            </a:r>
            <a:r>
              <a:rPr lang="en-US" dirty="0"/>
              <a:t>utilized when an observation can assume more than a single, </a:t>
            </a:r>
            <a:r>
              <a:rPr lang="en-US" i="1" dirty="0"/>
              <a:t>multiclass</a:t>
            </a:r>
            <a:endParaRPr lang="en-US" dirty="0"/>
          </a:p>
          <a:p>
            <a:pPr lvl="1"/>
            <a:r>
              <a:rPr lang="en-US" dirty="0"/>
              <a:t>Can also mix with regression predictions</a:t>
            </a:r>
          </a:p>
          <a:p>
            <a:pPr lvl="1"/>
            <a:r>
              <a:rPr lang="en-US" dirty="0"/>
              <a:t>Ex: predict person’s hair color and eye color (classification only)</a:t>
            </a:r>
          </a:p>
          <a:p>
            <a:pPr lvl="1"/>
            <a:r>
              <a:rPr lang="en-US" dirty="0"/>
              <a:t>Ex: predict which baseball team will win and final combined score (classification and regression)</a:t>
            </a:r>
          </a:p>
          <a:p>
            <a:pPr lvl="1"/>
            <a:endParaRPr lang="en-US" dirty="0"/>
          </a:p>
          <a:p>
            <a:pPr lvl="1"/>
            <a:endParaRPr lang="en-US" dirty="0"/>
          </a:p>
          <a:p>
            <a:pPr lvl="1"/>
            <a:endParaRPr lang="en-US" dirty="0"/>
          </a:p>
        </p:txBody>
      </p:sp>
      <p:sp>
        <p:nvSpPr>
          <p:cNvPr id="5" name="Text Placeholder 4">
            <a:extLst>
              <a:ext uri="{FF2B5EF4-FFF2-40B4-BE49-F238E27FC236}">
                <a16:creationId xmlns:a16="http://schemas.microsoft.com/office/drawing/2014/main" id="{E2188708-2FB4-4D95-AA75-46C89649AC8C}"/>
              </a:ext>
            </a:extLst>
          </p:cNvPr>
          <p:cNvSpPr>
            <a:spLocks noGrp="1"/>
          </p:cNvSpPr>
          <p:nvPr>
            <p:ph type="body" idx="2"/>
          </p:nvPr>
        </p:nvSpPr>
        <p:spPr/>
        <p:txBody>
          <a:bodyPr/>
          <a:lstStyle/>
          <a:p>
            <a:r>
              <a:rPr lang="en-US" dirty="0"/>
              <a:t>Multilabel and Multioutput Classification</a:t>
            </a:r>
          </a:p>
        </p:txBody>
      </p:sp>
      <p:sp>
        <p:nvSpPr>
          <p:cNvPr id="4" name="Slide Number Placeholder 3">
            <a:extLst>
              <a:ext uri="{FF2B5EF4-FFF2-40B4-BE49-F238E27FC236}">
                <a16:creationId xmlns:a16="http://schemas.microsoft.com/office/drawing/2014/main" id="{058360C4-061A-4F5E-92C4-79EFA00D057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63</a:t>
            </a:fld>
            <a:endParaRPr lang="en-US" sz="1200" dirty="0">
              <a:solidFill>
                <a:srgbClr val="888888"/>
              </a:solidFill>
            </a:endParaRPr>
          </a:p>
        </p:txBody>
      </p:sp>
    </p:spTree>
    <p:extLst>
      <p:ext uri="{BB962C8B-B14F-4D97-AF65-F5344CB8AC3E}">
        <p14:creationId xmlns:p14="http://schemas.microsoft.com/office/powerpoint/2010/main" val="13723795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AE532B-995B-4BE9-ADF6-4CD7FCB5AE46}"/>
              </a:ext>
            </a:extLst>
          </p:cNvPr>
          <p:cNvSpPr>
            <a:spLocks noGrp="1"/>
          </p:cNvSpPr>
          <p:nvPr>
            <p:ph type="body" idx="1"/>
          </p:nvPr>
        </p:nvSpPr>
        <p:spPr>
          <a:xfrm>
            <a:off x="0" y="1026467"/>
            <a:ext cx="9144000" cy="3090567"/>
          </a:xfrm>
        </p:spPr>
        <p:txBody>
          <a:bodyPr/>
          <a:lstStyle/>
          <a:p>
            <a:pPr marL="341313" indent="0">
              <a:buNone/>
            </a:pPr>
            <a:r>
              <a:rPr lang="en-US" b="1" dirty="0"/>
              <a:t>Raising the decision threshold of a binary classifier will do what to Precision and Recall?</a:t>
            </a:r>
          </a:p>
          <a:p>
            <a:pPr marL="341313" indent="0">
              <a:buNone/>
            </a:pPr>
            <a:endParaRPr lang="en-US" dirty="0"/>
          </a:p>
          <a:p>
            <a:r>
              <a:rPr lang="en-US" dirty="0"/>
              <a:t>Increase Precision/decrease Recall</a:t>
            </a:r>
          </a:p>
          <a:p>
            <a:r>
              <a:rPr lang="en-US" dirty="0"/>
              <a:t>Increase Precision/increase Recall</a:t>
            </a:r>
          </a:p>
          <a:p>
            <a:r>
              <a:rPr lang="en-US" dirty="0"/>
              <a:t>Increase Recall/decrease Precision</a:t>
            </a:r>
          </a:p>
          <a:p>
            <a:r>
              <a:rPr lang="en-US" dirty="0"/>
              <a:t>Decrease Recall/decrease Precision</a:t>
            </a:r>
          </a:p>
        </p:txBody>
      </p:sp>
      <p:sp>
        <p:nvSpPr>
          <p:cNvPr id="4" name="Slide Number Placeholder 3">
            <a:extLst>
              <a:ext uri="{FF2B5EF4-FFF2-40B4-BE49-F238E27FC236}">
                <a16:creationId xmlns:a16="http://schemas.microsoft.com/office/drawing/2014/main" id="{C9F0CC37-3443-4663-B489-6ABF226DEDC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64</a:t>
            </a:fld>
            <a:endParaRPr lang="en-US" sz="1200" dirty="0">
              <a:solidFill>
                <a:srgbClr val="888888"/>
              </a:solidFill>
            </a:endParaRPr>
          </a:p>
        </p:txBody>
      </p:sp>
    </p:spTree>
    <p:extLst>
      <p:ext uri="{BB962C8B-B14F-4D97-AF65-F5344CB8AC3E}">
        <p14:creationId xmlns:p14="http://schemas.microsoft.com/office/powerpoint/2010/main" val="13935650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B1E2E2-764C-4478-920C-A2E5DF215009}"/>
              </a:ext>
            </a:extLst>
          </p:cNvPr>
          <p:cNvSpPr>
            <a:spLocks noGrp="1"/>
          </p:cNvSpPr>
          <p:nvPr>
            <p:ph type="body" idx="1"/>
          </p:nvPr>
        </p:nvSpPr>
        <p:spPr>
          <a:xfrm>
            <a:off x="0" y="882004"/>
            <a:ext cx="9144000" cy="3379492"/>
          </a:xfrm>
        </p:spPr>
        <p:txBody>
          <a:bodyPr/>
          <a:lstStyle/>
          <a:p>
            <a:pPr marL="341313" indent="0">
              <a:buNone/>
            </a:pPr>
            <a:r>
              <a:rPr lang="en-US" b="1" dirty="0"/>
              <a:t>When building a classification model to predict the presence of a chronic disease with low prevalence (i.e. rarely-occurring), what metric would be </a:t>
            </a:r>
            <a:r>
              <a:rPr lang="en-US" b="1" u="sng" dirty="0"/>
              <a:t>best</a:t>
            </a:r>
            <a:r>
              <a:rPr lang="en-US" b="1" dirty="0"/>
              <a:t> to maximize?</a:t>
            </a:r>
          </a:p>
          <a:p>
            <a:pPr marL="341313" indent="0">
              <a:buNone/>
            </a:pPr>
            <a:endParaRPr lang="en-US" dirty="0"/>
          </a:p>
          <a:p>
            <a:r>
              <a:rPr lang="en-US" dirty="0"/>
              <a:t>Recall</a:t>
            </a:r>
          </a:p>
          <a:p>
            <a:r>
              <a:rPr lang="en-US" dirty="0"/>
              <a:t>Precision</a:t>
            </a:r>
          </a:p>
          <a:p>
            <a:r>
              <a:rPr lang="en-US" dirty="0"/>
              <a:t>Accuracy</a:t>
            </a:r>
          </a:p>
          <a:p>
            <a:r>
              <a:rPr lang="en-US" dirty="0"/>
              <a:t>F1 Score</a:t>
            </a:r>
          </a:p>
          <a:p>
            <a:endParaRPr lang="en-US" dirty="0"/>
          </a:p>
        </p:txBody>
      </p:sp>
      <p:sp>
        <p:nvSpPr>
          <p:cNvPr id="4" name="Slide Number Placeholder 3">
            <a:extLst>
              <a:ext uri="{FF2B5EF4-FFF2-40B4-BE49-F238E27FC236}">
                <a16:creationId xmlns:a16="http://schemas.microsoft.com/office/drawing/2014/main" id="{83BD026C-6166-4430-8EB4-467F8E64025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65</a:t>
            </a:fld>
            <a:endParaRPr lang="en-US" sz="1200" dirty="0">
              <a:solidFill>
                <a:srgbClr val="888888"/>
              </a:solidFill>
            </a:endParaRPr>
          </a:p>
        </p:txBody>
      </p:sp>
    </p:spTree>
    <p:extLst>
      <p:ext uri="{BB962C8B-B14F-4D97-AF65-F5344CB8AC3E}">
        <p14:creationId xmlns:p14="http://schemas.microsoft.com/office/powerpoint/2010/main" val="184579614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BE35AA3-69BA-469C-9B9F-4E783786370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66</a:t>
            </a:fld>
            <a:endParaRPr lang="en-US" sz="1200" dirty="0">
              <a:solidFill>
                <a:srgbClr val="888888"/>
              </a:solidFill>
            </a:endParaRPr>
          </a:p>
        </p:txBody>
      </p:sp>
      <p:sp>
        <p:nvSpPr>
          <p:cNvPr id="3" name="Text Placeholder 2">
            <a:extLst>
              <a:ext uri="{FF2B5EF4-FFF2-40B4-BE49-F238E27FC236}">
                <a16:creationId xmlns:a16="http://schemas.microsoft.com/office/drawing/2014/main" id="{C70180B2-1591-4627-919C-6EAAF8EF8DC6}"/>
              </a:ext>
            </a:extLst>
          </p:cNvPr>
          <p:cNvSpPr>
            <a:spLocks noGrp="1"/>
          </p:cNvSpPr>
          <p:nvPr>
            <p:ph type="body" sz="quarter" idx="13"/>
          </p:nvPr>
        </p:nvSpPr>
        <p:spPr/>
        <p:txBody>
          <a:bodyPr/>
          <a:lstStyle/>
          <a:p>
            <a:r>
              <a:rPr lang="en-US" dirty="0"/>
              <a:t>Classification Models</a:t>
            </a:r>
          </a:p>
        </p:txBody>
      </p:sp>
    </p:spTree>
    <p:extLst>
      <p:ext uri="{BB962C8B-B14F-4D97-AF65-F5344CB8AC3E}">
        <p14:creationId xmlns:p14="http://schemas.microsoft.com/office/powerpoint/2010/main" val="38075842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BE4F487-77F8-458F-B51A-1D9DE8A54683}"/>
              </a:ext>
            </a:extLst>
          </p:cNvPr>
          <p:cNvSpPr>
            <a:spLocks noGrp="1"/>
          </p:cNvSpPr>
          <p:nvPr>
            <p:ph type="body" idx="2"/>
          </p:nvPr>
        </p:nvSpPr>
        <p:spPr/>
        <p:txBody>
          <a:bodyPr/>
          <a:lstStyle/>
          <a:p>
            <a:r>
              <a:rPr lang="en-US" dirty="0"/>
              <a:t>K-Nearest Neighbors</a:t>
            </a:r>
          </a:p>
        </p:txBody>
      </p:sp>
      <p:sp>
        <p:nvSpPr>
          <p:cNvPr id="4" name="Slide Number Placeholder 3">
            <a:extLst>
              <a:ext uri="{FF2B5EF4-FFF2-40B4-BE49-F238E27FC236}">
                <a16:creationId xmlns:a16="http://schemas.microsoft.com/office/drawing/2014/main" id="{A1CA85A9-9515-4199-9F5E-4356BD15E615}"/>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67</a:t>
            </a:fld>
            <a:endParaRPr lang="en-US" sz="1200" dirty="0">
              <a:solidFill>
                <a:srgbClr val="888888"/>
              </a:solidFill>
            </a:endParaRPr>
          </a:p>
        </p:txBody>
      </p:sp>
      <p:sp>
        <p:nvSpPr>
          <p:cNvPr id="5" name="Text Placeholder 4">
            <a:extLst>
              <a:ext uri="{FF2B5EF4-FFF2-40B4-BE49-F238E27FC236}">
                <a16:creationId xmlns:a16="http://schemas.microsoft.com/office/drawing/2014/main" id="{84F7FAA5-9449-4E88-A4B5-E997B74A1B0F}"/>
              </a:ext>
            </a:extLst>
          </p:cNvPr>
          <p:cNvSpPr>
            <a:spLocks noGrp="1"/>
          </p:cNvSpPr>
          <p:nvPr>
            <p:ph type="body" idx="13"/>
          </p:nvPr>
        </p:nvSpPr>
        <p:spPr/>
        <p:txBody>
          <a:bodyPr>
            <a:normAutofit fontScale="92500" lnSpcReduction="10000"/>
          </a:bodyPr>
          <a:lstStyle/>
          <a:p>
            <a:r>
              <a:rPr lang="en-US" dirty="0"/>
              <a:t>Instance-based learning</a:t>
            </a:r>
          </a:p>
          <a:p>
            <a:r>
              <a:rPr lang="en-US" dirty="0"/>
              <a:t>A priori – choose a numeric value for “K” (a hyperparameter)</a:t>
            </a:r>
          </a:p>
          <a:p>
            <a:pPr lvl="1"/>
            <a:r>
              <a:rPr lang="en-US" dirty="0"/>
              <a:t>How many “nearest” observations to look at to predict new observation’s class</a:t>
            </a:r>
          </a:p>
          <a:p>
            <a:pPr lvl="1"/>
            <a:r>
              <a:rPr lang="en-US" dirty="0"/>
              <a:t>Uses a “majority vote”</a:t>
            </a:r>
          </a:p>
          <a:p>
            <a:pPr lvl="1"/>
            <a:r>
              <a:rPr lang="en-US" dirty="0"/>
              <a:t>“K” value selected iteratively</a:t>
            </a:r>
          </a:p>
          <a:p>
            <a:pPr lvl="1"/>
            <a:r>
              <a:rPr lang="en-US" dirty="0"/>
              <a:t>Larger “K” reduces influence of noise</a:t>
            </a:r>
          </a:p>
          <a:p>
            <a:r>
              <a:rPr lang="en-US" dirty="0"/>
              <a:t>Severely impacted by irrelevant features or very noisy data</a:t>
            </a:r>
          </a:p>
        </p:txBody>
      </p:sp>
      <p:pic>
        <p:nvPicPr>
          <p:cNvPr id="9" name="Picture 8" descr="A close up of a logo&#10;&#10;Description automatically generated">
            <a:extLst>
              <a:ext uri="{FF2B5EF4-FFF2-40B4-BE49-F238E27FC236}">
                <a16:creationId xmlns:a16="http://schemas.microsoft.com/office/drawing/2014/main" id="{908EF557-B96D-494F-87EC-DBE369F6AD07}"/>
              </a:ext>
            </a:extLst>
          </p:cNvPr>
          <p:cNvPicPr>
            <a:picLocks noChangeAspect="1"/>
          </p:cNvPicPr>
          <p:nvPr/>
        </p:nvPicPr>
        <p:blipFill>
          <a:blip r:embed="rId2"/>
          <a:stretch>
            <a:fillRect/>
          </a:stretch>
        </p:blipFill>
        <p:spPr>
          <a:xfrm>
            <a:off x="47625" y="721519"/>
            <a:ext cx="4933950" cy="3700462"/>
          </a:xfrm>
          <a:prstGeom prst="rect">
            <a:avLst/>
          </a:prstGeom>
        </p:spPr>
      </p:pic>
    </p:spTree>
    <p:extLst>
      <p:ext uri="{BB962C8B-B14F-4D97-AF65-F5344CB8AC3E}">
        <p14:creationId xmlns:p14="http://schemas.microsoft.com/office/powerpoint/2010/main" val="36877713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7878465-B8B5-4075-AD14-C42A45E24691}"/>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68</a:t>
            </a:fld>
            <a:endParaRPr lang="en-US" sz="1200" dirty="0">
              <a:solidFill>
                <a:srgbClr val="888888"/>
              </a:solidFill>
            </a:endParaRPr>
          </a:p>
        </p:txBody>
      </p:sp>
      <p:pic>
        <p:nvPicPr>
          <p:cNvPr id="4" name="Picture 3" descr="A group of people in a field posing for the camera&#10;&#10;Description automatically generated">
            <a:extLst>
              <a:ext uri="{FF2B5EF4-FFF2-40B4-BE49-F238E27FC236}">
                <a16:creationId xmlns:a16="http://schemas.microsoft.com/office/drawing/2014/main" id="{79F8CC3E-94B3-4419-80DD-AD2E3F93D550}"/>
              </a:ext>
            </a:extLst>
          </p:cNvPr>
          <p:cNvPicPr>
            <a:picLocks noChangeAspect="1"/>
          </p:cNvPicPr>
          <p:nvPr/>
        </p:nvPicPr>
        <p:blipFill>
          <a:blip r:embed="rId2"/>
          <a:stretch>
            <a:fillRect/>
          </a:stretch>
        </p:blipFill>
        <p:spPr>
          <a:xfrm>
            <a:off x="4800600" y="1473476"/>
            <a:ext cx="3302878" cy="2196548"/>
          </a:xfrm>
          <a:prstGeom prst="rect">
            <a:avLst/>
          </a:prstGeom>
        </p:spPr>
      </p:pic>
      <p:pic>
        <p:nvPicPr>
          <p:cNvPr id="6" name="Picture 5" descr="A group of people playing football on a field&#10;&#10;Description automatically generated">
            <a:extLst>
              <a:ext uri="{FF2B5EF4-FFF2-40B4-BE49-F238E27FC236}">
                <a16:creationId xmlns:a16="http://schemas.microsoft.com/office/drawing/2014/main" id="{86126446-1A43-4C44-A844-9B085143C5F1}"/>
              </a:ext>
            </a:extLst>
          </p:cNvPr>
          <p:cNvPicPr>
            <a:picLocks noChangeAspect="1"/>
          </p:cNvPicPr>
          <p:nvPr/>
        </p:nvPicPr>
        <p:blipFill>
          <a:blip r:embed="rId3"/>
          <a:stretch>
            <a:fillRect/>
          </a:stretch>
        </p:blipFill>
        <p:spPr>
          <a:xfrm>
            <a:off x="438426" y="1473476"/>
            <a:ext cx="3904974" cy="2196548"/>
          </a:xfrm>
          <a:prstGeom prst="rect">
            <a:avLst/>
          </a:prstGeom>
        </p:spPr>
      </p:pic>
      <p:cxnSp>
        <p:nvCxnSpPr>
          <p:cNvPr id="8" name="Straight Connector 7">
            <a:extLst>
              <a:ext uri="{FF2B5EF4-FFF2-40B4-BE49-F238E27FC236}">
                <a16:creationId xmlns:a16="http://schemas.microsoft.com/office/drawing/2014/main" id="{5E408748-1057-479E-BF18-46DEE7DDCFFF}"/>
              </a:ext>
            </a:extLst>
          </p:cNvPr>
          <p:cNvCxnSpPr/>
          <p:nvPr/>
        </p:nvCxnSpPr>
        <p:spPr>
          <a:xfrm>
            <a:off x="733287" y="826052"/>
            <a:ext cx="949739" cy="32909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9D9778-B82B-4EA3-BA6D-359E598DB5AB}"/>
              </a:ext>
            </a:extLst>
          </p:cNvPr>
          <p:cNvCxnSpPr>
            <a:cxnSpLocks/>
          </p:cNvCxnSpPr>
          <p:nvPr/>
        </p:nvCxnSpPr>
        <p:spPr>
          <a:xfrm>
            <a:off x="2254526" y="826051"/>
            <a:ext cx="0" cy="32909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89702BA-8007-4291-B037-BD36D8D3B0C4}"/>
              </a:ext>
            </a:extLst>
          </p:cNvPr>
          <p:cNvCxnSpPr>
            <a:cxnSpLocks/>
          </p:cNvCxnSpPr>
          <p:nvPr/>
        </p:nvCxnSpPr>
        <p:spPr>
          <a:xfrm flipH="1">
            <a:off x="2977045" y="914400"/>
            <a:ext cx="550518" cy="3202608"/>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604D4F6-72BE-4278-B1E1-5FC697A34854}"/>
              </a:ext>
            </a:extLst>
          </p:cNvPr>
          <p:cNvSpPr txBox="1"/>
          <p:nvPr/>
        </p:nvSpPr>
        <p:spPr>
          <a:xfrm>
            <a:off x="585856" y="518274"/>
            <a:ext cx="294861" cy="30777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a:t>
            </a:r>
          </a:p>
        </p:txBody>
      </p:sp>
      <p:sp>
        <p:nvSpPr>
          <p:cNvPr id="14" name="TextBox 13">
            <a:extLst>
              <a:ext uri="{FF2B5EF4-FFF2-40B4-BE49-F238E27FC236}">
                <a16:creationId xmlns:a16="http://schemas.microsoft.com/office/drawing/2014/main" id="{BAFCC67E-BED2-43D8-8A30-3E864DBD0388}"/>
              </a:ext>
            </a:extLst>
          </p:cNvPr>
          <p:cNvSpPr txBox="1"/>
          <p:nvPr/>
        </p:nvSpPr>
        <p:spPr>
          <a:xfrm>
            <a:off x="2107095" y="518273"/>
            <a:ext cx="294861" cy="30777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a:t>
            </a:r>
          </a:p>
        </p:txBody>
      </p:sp>
      <p:sp>
        <p:nvSpPr>
          <p:cNvPr id="15" name="TextBox 14">
            <a:extLst>
              <a:ext uri="{FF2B5EF4-FFF2-40B4-BE49-F238E27FC236}">
                <a16:creationId xmlns:a16="http://schemas.microsoft.com/office/drawing/2014/main" id="{5754A7EC-3691-40E3-AD85-4365F93E26CC}"/>
              </a:ext>
            </a:extLst>
          </p:cNvPr>
          <p:cNvSpPr txBox="1"/>
          <p:nvPr/>
        </p:nvSpPr>
        <p:spPr>
          <a:xfrm>
            <a:off x="3380132" y="606623"/>
            <a:ext cx="294861" cy="307777"/>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en-US" dirty="0">
                <a:latin typeface="Calibri" panose="020F0502020204030204" pitchFamily="34" charset="0"/>
                <a:cs typeface="Calibri" panose="020F0502020204030204" pitchFamily="34" charset="0"/>
              </a:rPr>
              <a:t>?</a:t>
            </a:r>
          </a:p>
        </p:txBody>
      </p:sp>
      <p:cxnSp>
        <p:nvCxnSpPr>
          <p:cNvPr id="16" name="Straight Connector 15">
            <a:extLst>
              <a:ext uri="{FF2B5EF4-FFF2-40B4-BE49-F238E27FC236}">
                <a16:creationId xmlns:a16="http://schemas.microsoft.com/office/drawing/2014/main" id="{ADAFE43C-A6B6-48F3-BF88-2C505F19ACCC}"/>
              </a:ext>
            </a:extLst>
          </p:cNvPr>
          <p:cNvCxnSpPr>
            <a:cxnSpLocks/>
          </p:cNvCxnSpPr>
          <p:nvPr/>
        </p:nvCxnSpPr>
        <p:spPr>
          <a:xfrm>
            <a:off x="6384787" y="826051"/>
            <a:ext cx="0" cy="329095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1966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61DD83-E9AA-4A48-AAB4-8175AE4D3D73}"/>
              </a:ext>
            </a:extLst>
          </p:cNvPr>
          <p:cNvSpPr>
            <a:spLocks noGrp="1"/>
          </p:cNvSpPr>
          <p:nvPr>
            <p:ph type="body" idx="1"/>
          </p:nvPr>
        </p:nvSpPr>
        <p:spPr/>
        <p:txBody>
          <a:bodyPr>
            <a:normAutofit fontScale="92500" lnSpcReduction="10000"/>
          </a:bodyPr>
          <a:lstStyle/>
          <a:p>
            <a:r>
              <a:rPr lang="en-US" dirty="0"/>
              <a:t>Model-based learning</a:t>
            </a:r>
          </a:p>
          <a:p>
            <a:r>
              <a:rPr lang="en-US" dirty="0"/>
              <a:t>Many possible decision boundaries, which creates widest margin of separation?</a:t>
            </a:r>
          </a:p>
          <a:p>
            <a:r>
              <a:rPr lang="en-US" dirty="0"/>
              <a:t>Sensitive to feature scaling</a:t>
            </a:r>
          </a:p>
          <a:p>
            <a:r>
              <a:rPr lang="en-US" dirty="0"/>
              <a:t>Sensitive to outliers</a:t>
            </a:r>
          </a:p>
          <a:p>
            <a:r>
              <a:rPr lang="en-US" dirty="0"/>
              <a:t>Attempt to balance greatest boundary margin with misclassifications (hyperparameter “C”)</a:t>
            </a:r>
          </a:p>
          <a:p>
            <a:pPr lvl="1"/>
            <a:r>
              <a:rPr lang="en-US" dirty="0"/>
              <a:t>Small “C” = favor wider margin</a:t>
            </a:r>
          </a:p>
          <a:p>
            <a:pPr lvl="1"/>
            <a:r>
              <a:rPr lang="en-US" dirty="0"/>
              <a:t>Large “C” = favor thinner margin</a:t>
            </a:r>
          </a:p>
          <a:p>
            <a:pPr lvl="1"/>
            <a:endParaRPr lang="en-US" dirty="0"/>
          </a:p>
          <a:p>
            <a:endParaRPr lang="en-US" dirty="0"/>
          </a:p>
        </p:txBody>
      </p:sp>
      <p:sp>
        <p:nvSpPr>
          <p:cNvPr id="3" name="Text Placeholder 2">
            <a:extLst>
              <a:ext uri="{FF2B5EF4-FFF2-40B4-BE49-F238E27FC236}">
                <a16:creationId xmlns:a16="http://schemas.microsoft.com/office/drawing/2014/main" id="{9823E873-F500-4D76-9CC0-DB9F5662EC26}"/>
              </a:ext>
            </a:extLst>
          </p:cNvPr>
          <p:cNvSpPr>
            <a:spLocks noGrp="1"/>
          </p:cNvSpPr>
          <p:nvPr>
            <p:ph type="body" idx="2"/>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8CEF6A87-6638-451A-8BDB-B53806C1BD1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69</a:t>
            </a:fld>
            <a:endParaRPr lang="en-US" sz="1200" dirty="0">
              <a:solidFill>
                <a:srgbClr val="888888"/>
              </a:solidFill>
            </a:endParaRPr>
          </a:p>
        </p:txBody>
      </p:sp>
      <p:pic>
        <p:nvPicPr>
          <p:cNvPr id="7" name="Picture 6" descr="A screenshot of a map&#10;&#10;Description automatically generated">
            <a:extLst>
              <a:ext uri="{FF2B5EF4-FFF2-40B4-BE49-F238E27FC236}">
                <a16:creationId xmlns:a16="http://schemas.microsoft.com/office/drawing/2014/main" id="{48B718D5-6C05-452F-AFE9-FB6465587C15}"/>
              </a:ext>
            </a:extLst>
          </p:cNvPr>
          <p:cNvPicPr>
            <a:picLocks noChangeAspect="1"/>
          </p:cNvPicPr>
          <p:nvPr/>
        </p:nvPicPr>
        <p:blipFill>
          <a:blip r:embed="rId2"/>
          <a:stretch>
            <a:fillRect/>
          </a:stretch>
        </p:blipFill>
        <p:spPr>
          <a:xfrm>
            <a:off x="4453177" y="148867"/>
            <a:ext cx="4669203" cy="100584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1A88C28E-5C64-4F9D-9E22-AF63F2B4ADB8}"/>
              </a:ext>
            </a:extLst>
          </p:cNvPr>
          <p:cNvPicPr>
            <a:picLocks noChangeAspect="1"/>
          </p:cNvPicPr>
          <p:nvPr/>
        </p:nvPicPr>
        <p:blipFill>
          <a:blip r:embed="rId3"/>
          <a:stretch>
            <a:fillRect/>
          </a:stretch>
        </p:blipFill>
        <p:spPr>
          <a:xfrm>
            <a:off x="4459084" y="2391719"/>
            <a:ext cx="4657389" cy="1005840"/>
          </a:xfrm>
          <a:prstGeom prst="rect">
            <a:avLst/>
          </a:prstGeom>
        </p:spPr>
      </p:pic>
      <p:pic>
        <p:nvPicPr>
          <p:cNvPr id="11" name="Picture 10" descr="A screenshot of a social media post&#10;&#10;Description automatically generated">
            <a:extLst>
              <a:ext uri="{FF2B5EF4-FFF2-40B4-BE49-F238E27FC236}">
                <a16:creationId xmlns:a16="http://schemas.microsoft.com/office/drawing/2014/main" id="{B27A4960-AEDD-42CB-9CF2-A8F05F0BD368}"/>
              </a:ext>
            </a:extLst>
          </p:cNvPr>
          <p:cNvPicPr>
            <a:picLocks noChangeAspect="1"/>
          </p:cNvPicPr>
          <p:nvPr/>
        </p:nvPicPr>
        <p:blipFill>
          <a:blip r:embed="rId4"/>
          <a:stretch>
            <a:fillRect/>
          </a:stretch>
        </p:blipFill>
        <p:spPr>
          <a:xfrm>
            <a:off x="4450624" y="3410575"/>
            <a:ext cx="4674310" cy="121098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C585728E-A743-4B28-B79C-6C61CA4862D0}"/>
              </a:ext>
            </a:extLst>
          </p:cNvPr>
          <p:cNvPicPr>
            <a:picLocks noChangeAspect="1"/>
          </p:cNvPicPr>
          <p:nvPr/>
        </p:nvPicPr>
        <p:blipFill>
          <a:blip r:embed="rId5"/>
          <a:stretch>
            <a:fillRect/>
          </a:stretch>
        </p:blipFill>
        <p:spPr>
          <a:xfrm>
            <a:off x="4464992" y="1167723"/>
            <a:ext cx="4645574" cy="1210980"/>
          </a:xfrm>
          <a:prstGeom prst="rect">
            <a:avLst/>
          </a:prstGeom>
        </p:spPr>
      </p:pic>
      <mc:AlternateContent xmlns:mc="http://schemas.openxmlformats.org/markup-compatibility/2006" xmlns:p14="http://schemas.microsoft.com/office/powerpoint/2010/main">
        <mc:Choice Requires="p14">
          <p:contentPart p14:bwMode="auto" r:id="rId6">
            <p14:nvContentPartPr>
              <p14:cNvPr id="41" name="Ink 40">
                <a:extLst>
                  <a:ext uri="{FF2B5EF4-FFF2-40B4-BE49-F238E27FC236}">
                    <a16:creationId xmlns:a16="http://schemas.microsoft.com/office/drawing/2014/main" id="{0802F93B-A91E-4832-816A-E53784786449}"/>
                  </a:ext>
                </a:extLst>
              </p14:cNvPr>
              <p14:cNvContentPartPr/>
              <p14:nvPr/>
            </p14:nvContentPartPr>
            <p14:xfrm>
              <a:off x="7575735" y="86519"/>
              <a:ext cx="1440" cy="1080"/>
            </p14:xfrm>
          </p:contentPart>
        </mc:Choice>
        <mc:Fallback xmlns="">
          <p:pic>
            <p:nvPicPr>
              <p:cNvPr id="41" name="Ink 40">
                <a:extLst>
                  <a:ext uri="{FF2B5EF4-FFF2-40B4-BE49-F238E27FC236}">
                    <a16:creationId xmlns:a16="http://schemas.microsoft.com/office/drawing/2014/main" id="{0802F93B-A91E-4832-816A-E53784786449}"/>
                  </a:ext>
                </a:extLst>
              </p:cNvPr>
              <p:cNvPicPr/>
              <p:nvPr/>
            </p:nvPicPr>
            <p:blipFill>
              <a:blip r:embed="rId7"/>
              <a:stretch>
                <a:fillRect/>
              </a:stretch>
            </p:blipFill>
            <p:spPr>
              <a:xfrm>
                <a:off x="7566735" y="77519"/>
                <a:ext cx="19080" cy="18720"/>
              </a:xfrm>
              <a:prstGeom prst="rect">
                <a:avLst/>
              </a:prstGeom>
            </p:spPr>
          </p:pic>
        </mc:Fallback>
      </mc:AlternateContent>
    </p:spTree>
    <p:extLst>
      <p:ext uri="{BB962C8B-B14F-4D97-AF65-F5344CB8AC3E}">
        <p14:creationId xmlns:p14="http://schemas.microsoft.com/office/powerpoint/2010/main" val="214867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BF640F-26B0-49A8-9EA5-500422297D0A}"/>
              </a:ext>
            </a:extLst>
          </p:cNvPr>
          <p:cNvSpPr>
            <a:spLocks noGrp="1"/>
          </p:cNvSpPr>
          <p:nvPr>
            <p:ph type="body" idx="1"/>
          </p:nvPr>
        </p:nvSpPr>
        <p:spPr/>
        <p:txBody>
          <a:bodyPr/>
          <a:lstStyle/>
          <a:p>
            <a:r>
              <a:rPr lang="en-US" strike="sngStrike" dirty="0"/>
              <a:t>Course is delivered via </a:t>
            </a:r>
            <a:r>
              <a:rPr lang="en-US" b="1" strike="sngStrike" dirty="0"/>
              <a:t>BigBlueButton</a:t>
            </a:r>
            <a:r>
              <a:rPr lang="en-US" strike="sngStrike" dirty="0"/>
              <a:t>, a web conferencing tool for online educational</a:t>
            </a:r>
          </a:p>
          <a:p>
            <a:pPr lvl="1"/>
            <a:r>
              <a:rPr lang="en-US" strike="sngStrike" dirty="0"/>
              <a:t>You should have already reviewed the tutorial provided via a link in your email</a:t>
            </a:r>
          </a:p>
          <a:p>
            <a:r>
              <a:rPr lang="en-US" dirty="0"/>
              <a:t>Labs administered in </a:t>
            </a:r>
            <a:r>
              <a:rPr lang="en-US" b="1" dirty="0"/>
              <a:t>Jupyter Notebooks </a:t>
            </a:r>
            <a:r>
              <a:rPr lang="en-US" dirty="0"/>
              <a:t>via </a:t>
            </a:r>
            <a:r>
              <a:rPr lang="en-US" b="1" dirty="0"/>
              <a:t>Google Colaboratory</a:t>
            </a:r>
          </a:p>
          <a:p>
            <a:pPr lvl="1"/>
            <a:r>
              <a:rPr lang="en-US" dirty="0"/>
              <a:t>You will need a Google account and Chrome to run labs</a:t>
            </a:r>
          </a:p>
          <a:p>
            <a:r>
              <a:rPr lang="en-US" dirty="0"/>
              <a:t>Please keep yourself muted and phones on silent/vibrate during class</a:t>
            </a:r>
          </a:p>
          <a:p>
            <a:endParaRPr lang="en-US" dirty="0"/>
          </a:p>
        </p:txBody>
      </p:sp>
      <p:sp>
        <p:nvSpPr>
          <p:cNvPr id="3" name="Text Placeholder 2">
            <a:extLst>
              <a:ext uri="{FF2B5EF4-FFF2-40B4-BE49-F238E27FC236}">
                <a16:creationId xmlns:a16="http://schemas.microsoft.com/office/drawing/2014/main" id="{A42623A2-0C41-4CB1-883A-3503E7FB846B}"/>
              </a:ext>
            </a:extLst>
          </p:cNvPr>
          <p:cNvSpPr>
            <a:spLocks noGrp="1"/>
          </p:cNvSpPr>
          <p:nvPr>
            <p:ph type="body" idx="2"/>
          </p:nvPr>
        </p:nvSpPr>
        <p:spPr/>
        <p:txBody>
          <a:bodyPr/>
          <a:lstStyle/>
          <a:p>
            <a:r>
              <a:rPr lang="en-US" dirty="0"/>
              <a:t>Before you get started…</a:t>
            </a:r>
          </a:p>
        </p:txBody>
      </p:sp>
      <p:sp>
        <p:nvSpPr>
          <p:cNvPr id="4" name="Slide Number Placeholder 3">
            <a:extLst>
              <a:ext uri="{FF2B5EF4-FFF2-40B4-BE49-F238E27FC236}">
                <a16:creationId xmlns:a16="http://schemas.microsoft.com/office/drawing/2014/main" id="{820E83AA-0F19-40B2-B0A1-665BC8E2794C}"/>
              </a:ext>
            </a:extLst>
          </p:cNvPr>
          <p:cNvSpPr>
            <a:spLocks noGrp="1"/>
          </p:cNvSpPr>
          <p:nvPr>
            <p:ph type="sldNum" idx="12"/>
          </p:nvPr>
        </p:nvSpPr>
        <p:spPr/>
        <p:txBody>
          <a:bodyPr/>
          <a:lstStyle/>
          <a:p>
            <a:fld id="{00000000-1234-1234-1234-123412341234}" type="slidenum">
              <a:rPr lang="en-US" sz="1200" smtClean="0">
                <a:solidFill>
                  <a:schemeClr val="bg2"/>
                </a:solidFill>
              </a:rPr>
              <a:pPr/>
              <a:t>7</a:t>
            </a:fld>
            <a:endParaRPr lang="en-US" sz="1200" dirty="0">
              <a:solidFill>
                <a:schemeClr val="bg2"/>
              </a:solidFill>
            </a:endParaRPr>
          </a:p>
        </p:txBody>
      </p:sp>
    </p:spTree>
    <p:extLst>
      <p:ext uri="{BB962C8B-B14F-4D97-AF65-F5344CB8AC3E}">
        <p14:creationId xmlns:p14="http://schemas.microsoft.com/office/powerpoint/2010/main" val="999333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61DD83-E9AA-4A48-AAB4-8175AE4D3D73}"/>
              </a:ext>
            </a:extLst>
          </p:cNvPr>
          <p:cNvSpPr>
            <a:spLocks noGrp="1"/>
          </p:cNvSpPr>
          <p:nvPr>
            <p:ph type="body" idx="1"/>
          </p:nvPr>
        </p:nvSpPr>
        <p:spPr>
          <a:xfrm>
            <a:off x="4572000" y="590550"/>
            <a:ext cx="4572000" cy="4200600"/>
          </a:xfrm>
        </p:spPr>
        <p:txBody>
          <a:bodyPr>
            <a:normAutofit/>
          </a:bodyPr>
          <a:lstStyle/>
          <a:p>
            <a:r>
              <a:rPr lang="en-US" dirty="0"/>
              <a:t>SVMs excel on data </a:t>
            </a:r>
            <a:r>
              <a:rPr lang="en-US" i="1" dirty="0"/>
              <a:t>not</a:t>
            </a:r>
            <a:r>
              <a:rPr lang="en-US" dirty="0"/>
              <a:t> linearly separable</a:t>
            </a:r>
          </a:p>
          <a:p>
            <a:pPr lvl="1"/>
            <a:r>
              <a:rPr lang="en-US" dirty="0"/>
              <a:t>Uses the </a:t>
            </a:r>
            <a:r>
              <a:rPr lang="en-US" b="1" dirty="0"/>
              <a:t>Kernel Trick</a:t>
            </a:r>
            <a:r>
              <a:rPr lang="en-US" dirty="0"/>
              <a:t> to simulate adding features to aid in separability </a:t>
            </a:r>
          </a:p>
          <a:p>
            <a:r>
              <a:rPr lang="en-US" dirty="0"/>
              <a:t>SVMs also capable of handling regression problems</a:t>
            </a:r>
          </a:p>
          <a:p>
            <a:pPr lvl="1"/>
            <a:r>
              <a:rPr lang="en-US" dirty="0"/>
              <a:t>Opposite objective of classification – fit as many observations </a:t>
            </a:r>
            <a:r>
              <a:rPr lang="en-US" i="1" dirty="0"/>
              <a:t>within</a:t>
            </a:r>
            <a:r>
              <a:rPr lang="en-US" dirty="0"/>
              <a:t> the SVM margin</a:t>
            </a:r>
          </a:p>
          <a:p>
            <a:endParaRPr lang="en-US" dirty="0"/>
          </a:p>
        </p:txBody>
      </p:sp>
      <p:sp>
        <p:nvSpPr>
          <p:cNvPr id="3" name="Text Placeholder 2">
            <a:extLst>
              <a:ext uri="{FF2B5EF4-FFF2-40B4-BE49-F238E27FC236}">
                <a16:creationId xmlns:a16="http://schemas.microsoft.com/office/drawing/2014/main" id="{9823E873-F500-4D76-9CC0-DB9F5662EC26}"/>
              </a:ext>
            </a:extLst>
          </p:cNvPr>
          <p:cNvSpPr>
            <a:spLocks noGrp="1"/>
          </p:cNvSpPr>
          <p:nvPr>
            <p:ph type="body" idx="2"/>
          </p:nvPr>
        </p:nvSpPr>
        <p:spPr/>
        <p:txBody>
          <a:bodyPr/>
          <a:lstStyle/>
          <a:p>
            <a:r>
              <a:rPr lang="en-US" dirty="0"/>
              <a:t>Support Vector Machines</a:t>
            </a:r>
          </a:p>
        </p:txBody>
      </p:sp>
      <p:sp>
        <p:nvSpPr>
          <p:cNvPr id="4" name="Slide Number Placeholder 3">
            <a:extLst>
              <a:ext uri="{FF2B5EF4-FFF2-40B4-BE49-F238E27FC236}">
                <a16:creationId xmlns:a16="http://schemas.microsoft.com/office/drawing/2014/main" id="{8CEF6A87-6638-451A-8BDB-B53806C1BD1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70</a:t>
            </a:fld>
            <a:endParaRPr lang="en-US" sz="1200" dirty="0">
              <a:solidFill>
                <a:srgbClr val="888888"/>
              </a:solidFill>
            </a:endParaRPr>
          </a:p>
        </p:txBody>
      </p:sp>
      <p:pic>
        <p:nvPicPr>
          <p:cNvPr id="10" name="Picture 9">
            <a:extLst>
              <a:ext uri="{FF2B5EF4-FFF2-40B4-BE49-F238E27FC236}">
                <a16:creationId xmlns:a16="http://schemas.microsoft.com/office/drawing/2014/main" id="{C7E8A537-2D04-411E-A180-D06FFB0BC006}"/>
              </a:ext>
            </a:extLst>
          </p:cNvPr>
          <p:cNvPicPr>
            <a:picLocks noChangeAspect="1"/>
          </p:cNvPicPr>
          <p:nvPr/>
        </p:nvPicPr>
        <p:blipFill>
          <a:blip r:embed="rId2"/>
          <a:stretch>
            <a:fillRect/>
          </a:stretch>
        </p:blipFill>
        <p:spPr>
          <a:xfrm>
            <a:off x="0" y="2664884"/>
            <a:ext cx="4828476" cy="1667798"/>
          </a:xfrm>
          <a:prstGeom prst="rect">
            <a:avLst/>
          </a:prstGeom>
        </p:spPr>
      </p:pic>
      <p:pic>
        <p:nvPicPr>
          <p:cNvPr id="8" name="Picture 7" descr="A picture containing light, colorful, table, lot&#10;&#10;Description automatically generated">
            <a:extLst>
              <a:ext uri="{FF2B5EF4-FFF2-40B4-BE49-F238E27FC236}">
                <a16:creationId xmlns:a16="http://schemas.microsoft.com/office/drawing/2014/main" id="{C0A1F7D8-2856-4906-BC00-2F34140FBDAA}"/>
              </a:ext>
            </a:extLst>
          </p:cNvPr>
          <p:cNvPicPr>
            <a:picLocks noChangeAspect="1"/>
          </p:cNvPicPr>
          <p:nvPr/>
        </p:nvPicPr>
        <p:blipFill>
          <a:blip r:embed="rId3"/>
          <a:stretch>
            <a:fillRect/>
          </a:stretch>
        </p:blipFill>
        <p:spPr>
          <a:xfrm>
            <a:off x="201566" y="876300"/>
            <a:ext cx="4678409" cy="1764315"/>
          </a:xfrm>
          <a:prstGeom prst="rect">
            <a:avLst/>
          </a:prstGeom>
        </p:spPr>
      </p:pic>
    </p:spTree>
    <p:extLst>
      <p:ext uri="{BB962C8B-B14F-4D97-AF65-F5344CB8AC3E}">
        <p14:creationId xmlns:p14="http://schemas.microsoft.com/office/powerpoint/2010/main" val="382090392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AB13B7-B434-416A-8683-CDA19C30E62D}"/>
              </a:ext>
            </a:extLst>
          </p:cNvPr>
          <p:cNvSpPr>
            <a:spLocks noGrp="1"/>
          </p:cNvSpPr>
          <p:nvPr>
            <p:ph type="body" idx="1"/>
          </p:nvPr>
        </p:nvSpPr>
        <p:spPr/>
        <p:txBody>
          <a:bodyPr>
            <a:normAutofit/>
          </a:bodyPr>
          <a:lstStyle/>
          <a:p>
            <a:r>
              <a:rPr lang="en-US" dirty="0"/>
              <a:t>Model-based learning</a:t>
            </a:r>
          </a:p>
          <a:p>
            <a:r>
              <a:rPr lang="en-US" dirty="0"/>
              <a:t>Algorithm searches through features to find feature/threshold combo that makes “purest” split</a:t>
            </a:r>
          </a:p>
          <a:p>
            <a:r>
              <a:rPr lang="en-US" dirty="0"/>
              <a:t>Susceptible to overfitting</a:t>
            </a:r>
          </a:p>
          <a:p>
            <a:pPr lvl="1"/>
            <a:r>
              <a:rPr lang="en-US" dirty="0"/>
              <a:t>Decision tree hyperparameters control “growth”</a:t>
            </a:r>
          </a:p>
          <a:p>
            <a:pPr lvl="1"/>
            <a:r>
              <a:rPr lang="en-US" b="1" dirty="0"/>
              <a:t>Stopping</a:t>
            </a:r>
            <a:r>
              <a:rPr lang="en-US" dirty="0"/>
              <a:t> or </a:t>
            </a:r>
            <a:r>
              <a:rPr lang="en-US" b="1" dirty="0"/>
              <a:t>Pruning Criteria</a:t>
            </a:r>
            <a:endParaRPr lang="en-US" dirty="0"/>
          </a:p>
          <a:p>
            <a:r>
              <a:rPr lang="en-US" b="1" dirty="0"/>
              <a:t>Gini Impurity/Entropy</a:t>
            </a:r>
            <a:r>
              <a:rPr lang="en-US" dirty="0"/>
              <a:t> attempts to minimize misclassification at nodes</a:t>
            </a:r>
          </a:p>
          <a:p>
            <a:r>
              <a:rPr lang="en-US" dirty="0"/>
              <a:t>Capable of regression problems too</a:t>
            </a:r>
          </a:p>
        </p:txBody>
      </p:sp>
      <p:sp>
        <p:nvSpPr>
          <p:cNvPr id="3" name="Text Placeholder 2">
            <a:extLst>
              <a:ext uri="{FF2B5EF4-FFF2-40B4-BE49-F238E27FC236}">
                <a16:creationId xmlns:a16="http://schemas.microsoft.com/office/drawing/2014/main" id="{507BEF30-B7CD-4C92-8FEF-3FDA7261D218}"/>
              </a:ext>
            </a:extLst>
          </p:cNvPr>
          <p:cNvSpPr>
            <a:spLocks noGrp="1"/>
          </p:cNvSpPr>
          <p:nvPr>
            <p:ph type="body" idx="2"/>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6855E3F2-737F-4DDC-9E5B-5CEBE84F8FB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71</a:t>
            </a:fld>
            <a:endParaRPr lang="en-US" sz="1200" dirty="0">
              <a:solidFill>
                <a:srgbClr val="888888"/>
              </a:solidFill>
            </a:endParaRPr>
          </a:p>
        </p:txBody>
      </p:sp>
    </p:spTree>
    <p:extLst>
      <p:ext uri="{BB962C8B-B14F-4D97-AF65-F5344CB8AC3E}">
        <p14:creationId xmlns:p14="http://schemas.microsoft.com/office/powerpoint/2010/main" val="4289244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5525AAA-2FD6-43F9-9E28-5E554A6F256B}"/>
              </a:ext>
            </a:extLst>
          </p:cNvPr>
          <p:cNvSpPr>
            <a:spLocks noGrp="1"/>
          </p:cNvSpPr>
          <p:nvPr>
            <p:ph type="body" idx="2"/>
          </p:nvPr>
        </p:nvSpPr>
        <p:spPr/>
        <p:txBody>
          <a:bodyPr/>
          <a:lstStyle/>
          <a:p>
            <a:r>
              <a:rPr lang="en-US" dirty="0"/>
              <a:t>Decision Trees</a:t>
            </a:r>
          </a:p>
        </p:txBody>
      </p:sp>
      <p:sp>
        <p:nvSpPr>
          <p:cNvPr id="4" name="Slide Number Placeholder 3">
            <a:extLst>
              <a:ext uri="{FF2B5EF4-FFF2-40B4-BE49-F238E27FC236}">
                <a16:creationId xmlns:a16="http://schemas.microsoft.com/office/drawing/2014/main" id="{3911BBA2-C97C-4DEE-9A17-A2F8FAA50837}"/>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72</a:t>
            </a:fld>
            <a:endParaRPr lang="en-US" sz="1200" dirty="0">
              <a:solidFill>
                <a:srgbClr val="888888"/>
              </a:solidFill>
            </a:endParaRPr>
          </a:p>
        </p:txBody>
      </p:sp>
      <p:pic>
        <p:nvPicPr>
          <p:cNvPr id="7" name="Picture 6" descr="A close up of text on a black background&#10;&#10;Description automatically generated">
            <a:extLst>
              <a:ext uri="{FF2B5EF4-FFF2-40B4-BE49-F238E27FC236}">
                <a16:creationId xmlns:a16="http://schemas.microsoft.com/office/drawing/2014/main" id="{F8887847-E040-42FD-8CA4-351C9931D4F5}"/>
              </a:ext>
            </a:extLst>
          </p:cNvPr>
          <p:cNvPicPr>
            <a:picLocks noChangeAspect="1"/>
          </p:cNvPicPr>
          <p:nvPr/>
        </p:nvPicPr>
        <p:blipFill>
          <a:blip r:embed="rId2"/>
          <a:stretch>
            <a:fillRect/>
          </a:stretch>
        </p:blipFill>
        <p:spPr>
          <a:xfrm>
            <a:off x="4800600" y="590548"/>
            <a:ext cx="3565426" cy="396240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E18A7E0B-7945-4C2A-8F50-D487C50CAE43}"/>
              </a:ext>
            </a:extLst>
          </p:cNvPr>
          <p:cNvPicPr>
            <a:picLocks noChangeAspect="1"/>
          </p:cNvPicPr>
          <p:nvPr/>
        </p:nvPicPr>
        <p:blipFill>
          <a:blip r:embed="rId3"/>
          <a:stretch>
            <a:fillRect/>
          </a:stretch>
        </p:blipFill>
        <p:spPr>
          <a:xfrm>
            <a:off x="967485" y="1273942"/>
            <a:ext cx="3604515" cy="2595615"/>
          </a:xfrm>
          <a:prstGeom prst="rect">
            <a:avLst/>
          </a:prstGeom>
        </p:spPr>
      </p:pic>
      <mc:AlternateContent xmlns:mc="http://schemas.openxmlformats.org/markup-compatibility/2006" xmlns:p14="http://schemas.microsoft.com/office/powerpoint/2010/main">
        <mc:Choice Requires="p14">
          <p:contentPart p14:bwMode="auto" r:id="rId4">
            <p14:nvContentPartPr>
              <p14:cNvPr id="48" name="Ink 47">
                <a:extLst>
                  <a:ext uri="{FF2B5EF4-FFF2-40B4-BE49-F238E27FC236}">
                    <a16:creationId xmlns:a16="http://schemas.microsoft.com/office/drawing/2014/main" id="{2FD51DC9-5F11-4C33-93B6-4640C580740A}"/>
                  </a:ext>
                </a:extLst>
              </p14:cNvPr>
              <p14:cNvContentPartPr/>
              <p14:nvPr/>
            </p14:nvContentPartPr>
            <p14:xfrm>
              <a:off x="4583415" y="3639719"/>
              <a:ext cx="8280" cy="4320"/>
            </p14:xfrm>
          </p:contentPart>
        </mc:Choice>
        <mc:Fallback xmlns="">
          <p:pic>
            <p:nvPicPr>
              <p:cNvPr id="48" name="Ink 47">
                <a:extLst>
                  <a:ext uri="{FF2B5EF4-FFF2-40B4-BE49-F238E27FC236}">
                    <a16:creationId xmlns:a16="http://schemas.microsoft.com/office/drawing/2014/main" id="{2FD51DC9-5F11-4C33-93B6-4640C580740A}"/>
                  </a:ext>
                </a:extLst>
              </p:cNvPr>
              <p:cNvPicPr/>
              <p:nvPr/>
            </p:nvPicPr>
            <p:blipFill>
              <a:blip r:embed="rId5"/>
              <a:stretch>
                <a:fillRect/>
              </a:stretch>
            </p:blipFill>
            <p:spPr>
              <a:xfrm>
                <a:off x="4574775" y="3630719"/>
                <a:ext cx="25920" cy="21960"/>
              </a:xfrm>
              <a:prstGeom prst="rect">
                <a:avLst/>
              </a:prstGeom>
            </p:spPr>
          </p:pic>
        </mc:Fallback>
      </mc:AlternateContent>
    </p:spTree>
    <p:extLst>
      <p:ext uri="{BB962C8B-B14F-4D97-AF65-F5344CB8AC3E}">
        <p14:creationId xmlns:p14="http://schemas.microsoft.com/office/powerpoint/2010/main" val="425066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2.5E-6 -3.45679E-6 L -0.35156 -3.45679E-6 " pathEditMode="relative" rAng="0" ptsTypes="AA">
                                      <p:cBhvr>
                                        <p:cTn id="11" dur="2000" fill="hold"/>
                                        <p:tgtEl>
                                          <p:spTgt spid="8"/>
                                        </p:tgtEl>
                                        <p:attrNameLst>
                                          <p:attrName>ppt_x</p:attrName>
                                          <p:attrName>ppt_y</p:attrName>
                                        </p:attrNameLst>
                                      </p:cBhvr>
                                      <p:rCtr x="-1758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349C52-F054-4E33-B05A-75FCFFCCEAB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73</a:t>
            </a:fld>
            <a:endParaRPr lang="en-US" sz="1200" dirty="0">
              <a:solidFill>
                <a:srgbClr val="888888"/>
              </a:solidFill>
            </a:endParaRPr>
          </a:p>
        </p:txBody>
      </p:sp>
      <p:pic>
        <p:nvPicPr>
          <p:cNvPr id="4" name="Picture 3" descr="A group of people in a room&#10;&#10;Description automatically generated">
            <a:extLst>
              <a:ext uri="{FF2B5EF4-FFF2-40B4-BE49-F238E27FC236}">
                <a16:creationId xmlns:a16="http://schemas.microsoft.com/office/drawing/2014/main" id="{352F91E2-EA12-4A4D-82D4-49555ADDC04B}"/>
              </a:ext>
            </a:extLst>
          </p:cNvPr>
          <p:cNvPicPr>
            <a:picLocks noChangeAspect="1"/>
          </p:cNvPicPr>
          <p:nvPr/>
        </p:nvPicPr>
        <p:blipFill>
          <a:blip r:embed="rId2"/>
          <a:stretch>
            <a:fillRect/>
          </a:stretch>
        </p:blipFill>
        <p:spPr>
          <a:xfrm>
            <a:off x="1139687" y="237777"/>
            <a:ext cx="6864626" cy="4667946"/>
          </a:xfrm>
          <a:prstGeom prst="rect">
            <a:avLst/>
          </a:prstGeom>
        </p:spPr>
      </p:pic>
    </p:spTree>
    <p:extLst>
      <p:ext uri="{BB962C8B-B14F-4D97-AF65-F5344CB8AC3E}">
        <p14:creationId xmlns:p14="http://schemas.microsoft.com/office/powerpoint/2010/main" val="200209038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8888D11-C6A4-406E-9C37-C35B6BFFE4FE}"/>
              </a:ext>
            </a:extLst>
          </p:cNvPr>
          <p:cNvSpPr>
            <a:spLocks noGrp="1"/>
          </p:cNvSpPr>
          <p:nvPr>
            <p:ph type="body" idx="2"/>
          </p:nvPr>
        </p:nvSpPr>
        <p:spPr/>
        <p:txBody>
          <a:bodyPr/>
          <a:lstStyle/>
          <a:p>
            <a:r>
              <a:rPr lang="en-US" dirty="0"/>
              <a:t>Ensemble Methods</a:t>
            </a:r>
          </a:p>
        </p:txBody>
      </p:sp>
      <p:sp>
        <p:nvSpPr>
          <p:cNvPr id="2" name="Slide Number Placeholder 1">
            <a:extLst>
              <a:ext uri="{FF2B5EF4-FFF2-40B4-BE49-F238E27FC236}">
                <a16:creationId xmlns:a16="http://schemas.microsoft.com/office/drawing/2014/main" id="{EB8D17CA-A2E2-4A8F-B7F8-796382EFC353}"/>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74</a:t>
            </a:fld>
            <a:endParaRPr lang="en-US" sz="1200" dirty="0">
              <a:solidFill>
                <a:srgbClr val="888888"/>
              </a:solidFill>
            </a:endParaRPr>
          </a:p>
        </p:txBody>
      </p:sp>
      <p:pic>
        <p:nvPicPr>
          <p:cNvPr id="4" name="Picture 3" descr="A close up of a piece of paper&#10;&#10;Description automatically generated">
            <a:extLst>
              <a:ext uri="{FF2B5EF4-FFF2-40B4-BE49-F238E27FC236}">
                <a16:creationId xmlns:a16="http://schemas.microsoft.com/office/drawing/2014/main" id="{25DEA867-1D57-417D-97FA-E63CA1577B5D}"/>
              </a:ext>
            </a:extLst>
          </p:cNvPr>
          <p:cNvPicPr>
            <a:picLocks noChangeAspect="1"/>
          </p:cNvPicPr>
          <p:nvPr/>
        </p:nvPicPr>
        <p:blipFill>
          <a:blip r:embed="rId2"/>
          <a:stretch>
            <a:fillRect/>
          </a:stretch>
        </p:blipFill>
        <p:spPr>
          <a:xfrm>
            <a:off x="1428749" y="460225"/>
            <a:ext cx="6286502" cy="4223050"/>
          </a:xfrm>
          <a:prstGeom prst="rect">
            <a:avLst/>
          </a:prstGeom>
        </p:spPr>
      </p:pic>
    </p:spTree>
    <p:extLst>
      <p:ext uri="{BB962C8B-B14F-4D97-AF65-F5344CB8AC3E}">
        <p14:creationId xmlns:p14="http://schemas.microsoft.com/office/powerpoint/2010/main" val="4275431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E4785F2-0DEB-4903-B3D9-FAECAA6E0111}"/>
              </a:ext>
            </a:extLst>
          </p:cNvPr>
          <p:cNvSpPr>
            <a:spLocks noGrp="1"/>
          </p:cNvSpPr>
          <p:nvPr>
            <p:ph type="body" idx="2"/>
          </p:nvPr>
        </p:nvSpPr>
        <p:spPr/>
        <p:txBody>
          <a:bodyPr/>
          <a:lstStyle/>
          <a:p>
            <a:r>
              <a:rPr lang="en-US" dirty="0"/>
              <a:t>Random Forest</a:t>
            </a:r>
          </a:p>
        </p:txBody>
      </p:sp>
      <p:sp>
        <p:nvSpPr>
          <p:cNvPr id="4" name="Slide Number Placeholder 3">
            <a:extLst>
              <a:ext uri="{FF2B5EF4-FFF2-40B4-BE49-F238E27FC236}">
                <a16:creationId xmlns:a16="http://schemas.microsoft.com/office/drawing/2014/main" id="{3230F5D1-CD51-47D1-8764-FF0C3B041A12}"/>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75</a:t>
            </a:fld>
            <a:endParaRPr lang="en-US" sz="1200" dirty="0">
              <a:solidFill>
                <a:srgbClr val="888888"/>
              </a:solidFill>
            </a:endParaRPr>
          </a:p>
        </p:txBody>
      </p:sp>
      <p:sp>
        <p:nvSpPr>
          <p:cNvPr id="5" name="Text Placeholder 4">
            <a:extLst>
              <a:ext uri="{FF2B5EF4-FFF2-40B4-BE49-F238E27FC236}">
                <a16:creationId xmlns:a16="http://schemas.microsoft.com/office/drawing/2014/main" id="{E2E272CE-E69A-4BBC-905E-FB4674B150CE}"/>
              </a:ext>
            </a:extLst>
          </p:cNvPr>
          <p:cNvSpPr>
            <a:spLocks noGrp="1"/>
          </p:cNvSpPr>
          <p:nvPr>
            <p:ph type="body" idx="13"/>
          </p:nvPr>
        </p:nvSpPr>
        <p:spPr/>
        <p:txBody>
          <a:bodyPr/>
          <a:lstStyle/>
          <a:p>
            <a:r>
              <a:rPr lang="en-US" dirty="0"/>
              <a:t>Ensemble Method</a:t>
            </a:r>
          </a:p>
          <a:p>
            <a:r>
              <a:rPr lang="en-US" dirty="0"/>
              <a:t>Builds multiple decision trees and uses a “majority vote”</a:t>
            </a:r>
          </a:p>
          <a:p>
            <a:pPr lvl="1"/>
            <a:r>
              <a:rPr lang="en-US" dirty="0"/>
              <a:t>Simulated data sets using </a:t>
            </a:r>
            <a:r>
              <a:rPr lang="en-US" b="1" dirty="0"/>
              <a:t>Bootstrapping</a:t>
            </a:r>
            <a:endParaRPr lang="en-US" dirty="0"/>
          </a:p>
          <a:p>
            <a:pPr lvl="1"/>
            <a:r>
              <a:rPr lang="en-US" dirty="0"/>
              <a:t>Random subsets of features using hyperparameter</a:t>
            </a:r>
          </a:p>
          <a:p>
            <a:r>
              <a:rPr lang="en-US" dirty="0"/>
              <a:t>Improves generalization over single decision tree</a:t>
            </a:r>
          </a:p>
          <a:p>
            <a:r>
              <a:rPr lang="en-US" dirty="0"/>
              <a:t>Able to estimate </a:t>
            </a:r>
            <a:r>
              <a:rPr lang="en-US" b="1" dirty="0"/>
              <a:t>Feature Importance</a:t>
            </a:r>
            <a:r>
              <a:rPr lang="en-US" dirty="0"/>
              <a:t> </a:t>
            </a:r>
          </a:p>
        </p:txBody>
      </p:sp>
      <p:pic>
        <p:nvPicPr>
          <p:cNvPr id="7" name="Picture 6" descr="A close up of a map&#10;&#10;Description automatically generated">
            <a:extLst>
              <a:ext uri="{FF2B5EF4-FFF2-40B4-BE49-F238E27FC236}">
                <a16:creationId xmlns:a16="http://schemas.microsoft.com/office/drawing/2014/main" id="{6C985871-2D36-47EC-8C95-758A928B560E}"/>
              </a:ext>
            </a:extLst>
          </p:cNvPr>
          <p:cNvPicPr>
            <a:picLocks noChangeAspect="1"/>
          </p:cNvPicPr>
          <p:nvPr/>
        </p:nvPicPr>
        <p:blipFill>
          <a:blip r:embed="rId2"/>
          <a:stretch>
            <a:fillRect/>
          </a:stretch>
        </p:blipFill>
        <p:spPr>
          <a:xfrm>
            <a:off x="0" y="783101"/>
            <a:ext cx="5013325" cy="3577297"/>
          </a:xfrm>
          <a:prstGeom prst="rect">
            <a:avLst/>
          </a:prstGeom>
        </p:spPr>
      </p:pic>
    </p:spTree>
    <p:extLst>
      <p:ext uri="{BB962C8B-B14F-4D97-AF65-F5344CB8AC3E}">
        <p14:creationId xmlns:p14="http://schemas.microsoft.com/office/powerpoint/2010/main" val="15593338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DFC78C8-F46C-4220-AF8F-8CB2FA720A9B}"/>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76</a:t>
            </a:fld>
            <a:endParaRPr lang="en-US" sz="1200" dirty="0">
              <a:solidFill>
                <a:srgbClr val="888888"/>
              </a:solidFill>
            </a:endParaRPr>
          </a:p>
        </p:txBody>
      </p:sp>
      <p:sp>
        <p:nvSpPr>
          <p:cNvPr id="3" name="Text Placeholder 2">
            <a:extLst>
              <a:ext uri="{FF2B5EF4-FFF2-40B4-BE49-F238E27FC236}">
                <a16:creationId xmlns:a16="http://schemas.microsoft.com/office/drawing/2014/main" id="{04254BB3-854E-49A3-B39E-CB6C11FBB8FB}"/>
              </a:ext>
            </a:extLst>
          </p:cNvPr>
          <p:cNvSpPr>
            <a:spLocks noGrp="1"/>
          </p:cNvSpPr>
          <p:nvPr>
            <p:ph type="body" sz="quarter" idx="13"/>
          </p:nvPr>
        </p:nvSpPr>
        <p:spPr/>
        <p:txBody>
          <a:bodyPr/>
          <a:lstStyle/>
          <a:p>
            <a:r>
              <a:rPr lang="en-US" dirty="0"/>
              <a:t>Classification</a:t>
            </a:r>
          </a:p>
        </p:txBody>
      </p:sp>
      <p:sp>
        <p:nvSpPr>
          <p:cNvPr id="4" name="Text Placeholder 3">
            <a:extLst>
              <a:ext uri="{FF2B5EF4-FFF2-40B4-BE49-F238E27FC236}">
                <a16:creationId xmlns:a16="http://schemas.microsoft.com/office/drawing/2014/main" id="{B621732F-08F3-4671-9D14-9385D050CB05}"/>
              </a:ext>
            </a:extLst>
          </p:cNvPr>
          <p:cNvSpPr>
            <a:spLocks noGrp="1"/>
          </p:cNvSpPr>
          <p:nvPr>
            <p:ph type="body" sz="quarter" idx="14"/>
          </p:nvPr>
        </p:nvSpPr>
        <p:spPr/>
        <p:txBody>
          <a:bodyPr/>
          <a:lstStyle/>
          <a:p>
            <a:r>
              <a:rPr lang="en-US" dirty="0"/>
              <a:t>Jump to Colaboratory!</a:t>
            </a:r>
          </a:p>
        </p:txBody>
      </p:sp>
    </p:spTree>
    <p:extLst>
      <p:ext uri="{BB962C8B-B14F-4D97-AF65-F5344CB8AC3E}">
        <p14:creationId xmlns:p14="http://schemas.microsoft.com/office/powerpoint/2010/main" val="229885022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z="1200" smtClean="0">
                <a:solidFill>
                  <a:schemeClr val="bg2"/>
                </a:solidFill>
              </a:rPr>
              <a:pPr/>
              <a:t>77</a:t>
            </a:fld>
            <a:endParaRPr lang="en-US" sz="1200" dirty="0">
              <a:solidFill>
                <a:schemeClr val="bg2"/>
              </a:solidFill>
            </a:endParaRPr>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p:txBody>
          <a:bodyPr anchor="b">
            <a:normAutofit/>
          </a:bodyPr>
          <a:lstStyle/>
          <a:p>
            <a:r>
              <a:rPr lang="en-US" dirty="0"/>
              <a:t>Course Wrap-up</a:t>
            </a:r>
          </a:p>
        </p:txBody>
      </p:sp>
    </p:spTree>
    <p:extLst>
      <p:ext uri="{BB962C8B-B14F-4D97-AF65-F5344CB8AC3E}">
        <p14:creationId xmlns:p14="http://schemas.microsoft.com/office/powerpoint/2010/main" val="335801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0626AC-F472-4A2B-91FA-9B1EF53F91E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78</a:t>
            </a:fld>
            <a:endParaRPr lang="en-US" sz="1200" dirty="0">
              <a:solidFill>
                <a:srgbClr val="888888"/>
              </a:solidFill>
            </a:endParaRPr>
          </a:p>
        </p:txBody>
      </p:sp>
      <p:sp>
        <p:nvSpPr>
          <p:cNvPr id="3" name="Text Placeholder 2">
            <a:extLst>
              <a:ext uri="{FF2B5EF4-FFF2-40B4-BE49-F238E27FC236}">
                <a16:creationId xmlns:a16="http://schemas.microsoft.com/office/drawing/2014/main" id="{08FBADCA-52A5-4039-BF29-F83D12B800AD}"/>
              </a:ext>
            </a:extLst>
          </p:cNvPr>
          <p:cNvSpPr>
            <a:spLocks noGrp="1"/>
          </p:cNvSpPr>
          <p:nvPr>
            <p:ph type="body" sz="quarter" idx="13"/>
          </p:nvPr>
        </p:nvSpPr>
        <p:spPr/>
        <p:txBody>
          <a:bodyPr/>
          <a:lstStyle/>
          <a:p>
            <a:r>
              <a:rPr lang="en-US" dirty="0"/>
              <a:t>Q&amp;A</a:t>
            </a:r>
          </a:p>
        </p:txBody>
      </p:sp>
      <p:sp>
        <p:nvSpPr>
          <p:cNvPr id="4" name="Text Placeholder 3">
            <a:extLst>
              <a:ext uri="{FF2B5EF4-FFF2-40B4-BE49-F238E27FC236}">
                <a16:creationId xmlns:a16="http://schemas.microsoft.com/office/drawing/2014/main" id="{DD15FCD0-B00E-4715-A600-9FD0861CFE32}"/>
              </a:ext>
            </a:extLst>
          </p:cNvPr>
          <p:cNvSpPr>
            <a:spLocks noGrp="1"/>
          </p:cNvSpPr>
          <p:nvPr>
            <p:ph type="body" sz="quarter" idx="14"/>
          </p:nvPr>
        </p:nvSpPr>
        <p:spPr/>
        <p:txBody>
          <a:bodyPr>
            <a:normAutofit fontScale="70000" lnSpcReduction="20000"/>
          </a:bodyPr>
          <a:lstStyle/>
          <a:p>
            <a:r>
              <a:rPr lang="en-US" dirty="0"/>
              <a:t>What did we fail to cover? What questions do you still have?</a:t>
            </a:r>
          </a:p>
        </p:txBody>
      </p:sp>
    </p:spTree>
    <p:extLst>
      <p:ext uri="{BB962C8B-B14F-4D97-AF65-F5344CB8AC3E}">
        <p14:creationId xmlns:p14="http://schemas.microsoft.com/office/powerpoint/2010/main" val="19788463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D5CB1-3911-4386-80CB-B56BF3C0F34C}"/>
              </a:ext>
            </a:extLst>
          </p:cNvPr>
          <p:cNvSpPr>
            <a:spLocks noGrp="1"/>
          </p:cNvSpPr>
          <p:nvPr>
            <p:ph type="body" idx="1"/>
          </p:nvPr>
        </p:nvSpPr>
        <p:spPr/>
        <p:txBody>
          <a:bodyPr/>
          <a:lstStyle/>
          <a:p>
            <a:pPr marL="341313" indent="0">
              <a:buNone/>
            </a:pPr>
            <a:r>
              <a:rPr lang="en-US" b="1" dirty="0"/>
              <a:t>Online MOOCs</a:t>
            </a:r>
          </a:p>
          <a:p>
            <a:r>
              <a:rPr lang="en-US" dirty="0"/>
              <a:t>Coursera</a:t>
            </a:r>
          </a:p>
          <a:p>
            <a:r>
              <a:rPr lang="en-US" dirty="0"/>
              <a:t>edX</a:t>
            </a:r>
          </a:p>
          <a:p>
            <a:r>
              <a:rPr lang="en-US" dirty="0"/>
              <a:t>Udemy</a:t>
            </a:r>
          </a:p>
          <a:p>
            <a:r>
              <a:rPr lang="en-US" dirty="0"/>
              <a:t>Udacity</a:t>
            </a:r>
          </a:p>
          <a:p>
            <a:r>
              <a:rPr lang="en-US" dirty="0"/>
              <a:t>Linda.com</a:t>
            </a:r>
          </a:p>
          <a:p>
            <a:pPr marL="341313" indent="0">
              <a:buNone/>
            </a:pPr>
            <a:endParaRPr lang="en-US" dirty="0"/>
          </a:p>
        </p:txBody>
      </p:sp>
      <p:sp>
        <p:nvSpPr>
          <p:cNvPr id="3" name="Text Placeholder 2">
            <a:extLst>
              <a:ext uri="{FF2B5EF4-FFF2-40B4-BE49-F238E27FC236}">
                <a16:creationId xmlns:a16="http://schemas.microsoft.com/office/drawing/2014/main" id="{36617321-1F81-4ECB-B84B-7267B45C07A8}"/>
              </a:ext>
            </a:extLst>
          </p:cNvPr>
          <p:cNvSpPr>
            <a:spLocks noGrp="1"/>
          </p:cNvSpPr>
          <p:nvPr>
            <p:ph type="body" idx="2"/>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CDBD147F-D78B-4CE6-8FCD-CE443C8CCDB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79</a:t>
            </a:fld>
            <a:endParaRPr lang="en-US" sz="1200" dirty="0">
              <a:solidFill>
                <a:srgbClr val="888888"/>
              </a:solidFill>
            </a:endParaRPr>
          </a:p>
        </p:txBody>
      </p:sp>
      <p:sp>
        <p:nvSpPr>
          <p:cNvPr id="5" name="Text Placeholder 4">
            <a:extLst>
              <a:ext uri="{FF2B5EF4-FFF2-40B4-BE49-F238E27FC236}">
                <a16:creationId xmlns:a16="http://schemas.microsoft.com/office/drawing/2014/main" id="{6D0CE3F6-FF55-4BB3-BF25-266391EDF5DA}"/>
              </a:ext>
            </a:extLst>
          </p:cNvPr>
          <p:cNvSpPr>
            <a:spLocks noGrp="1"/>
          </p:cNvSpPr>
          <p:nvPr>
            <p:ph type="body" idx="13"/>
          </p:nvPr>
        </p:nvSpPr>
        <p:spPr/>
        <p:txBody>
          <a:bodyPr/>
          <a:lstStyle/>
          <a:p>
            <a:pPr marL="341313" indent="0">
              <a:buNone/>
            </a:pPr>
            <a:r>
              <a:rPr lang="en-US" b="1" dirty="0"/>
              <a:t>Machine Learning Platforms</a:t>
            </a:r>
          </a:p>
          <a:p>
            <a:r>
              <a:rPr lang="en-US" dirty="0"/>
              <a:t>Orange (free!)</a:t>
            </a:r>
          </a:p>
          <a:p>
            <a:r>
              <a:rPr lang="en-US" dirty="0"/>
              <a:t>RapidMiner (free-ish!)</a:t>
            </a:r>
          </a:p>
          <a:p>
            <a:r>
              <a:rPr lang="en-US" dirty="0"/>
              <a:t>KNIME (free!)</a:t>
            </a:r>
          </a:p>
          <a:p>
            <a:r>
              <a:rPr lang="en-US" dirty="0"/>
              <a:t>Dataiku (paid </a:t>
            </a:r>
            <a:r>
              <a:rPr lang="en-US" dirty="0">
                <a:sym typeface="Wingdings" panose="05000000000000000000" pitchFamily="2" charset="2"/>
              </a:rPr>
              <a:t>)</a:t>
            </a:r>
            <a:endParaRPr lang="en-US" dirty="0"/>
          </a:p>
          <a:p>
            <a:r>
              <a:rPr lang="en-US" dirty="0"/>
              <a:t>Anaconda Python (free!)</a:t>
            </a:r>
          </a:p>
          <a:p>
            <a:r>
              <a:rPr lang="en-US" dirty="0"/>
              <a:t>Microsoft R/R Studio (free!)</a:t>
            </a:r>
          </a:p>
          <a:p>
            <a:endParaRPr lang="en-US" dirty="0"/>
          </a:p>
          <a:p>
            <a:endParaRPr lang="en-US" dirty="0"/>
          </a:p>
        </p:txBody>
      </p:sp>
    </p:spTree>
    <p:extLst>
      <p:ext uri="{BB962C8B-B14F-4D97-AF65-F5344CB8AC3E}">
        <p14:creationId xmlns:p14="http://schemas.microsoft.com/office/powerpoint/2010/main" val="3030258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A63E785-19DC-4CED-B830-24E9932744F3}"/>
              </a:ext>
            </a:extLst>
          </p:cNvPr>
          <p:cNvSpPr>
            <a:spLocks noGrp="1"/>
          </p:cNvSpPr>
          <p:nvPr>
            <p:ph type="body" idx="2"/>
          </p:nvPr>
        </p:nvSpPr>
        <p:spPr>
          <a:xfrm>
            <a:off x="0" y="2276475"/>
            <a:ext cx="9144000" cy="590550"/>
          </a:xfrm>
        </p:spPr>
        <p:txBody>
          <a:bodyPr>
            <a:noAutofit/>
          </a:bodyPr>
          <a:lstStyle/>
          <a:p>
            <a:r>
              <a:rPr lang="en-US" dirty="0"/>
              <a:t>Do you meet the prerequisites, </a:t>
            </a:r>
            <a:r>
              <a:rPr lang="en-US" strike="sngStrike" dirty="0"/>
              <a:t>and have you watched the BBB intro video? </a:t>
            </a:r>
          </a:p>
          <a:p>
            <a:r>
              <a:rPr lang="en-US" dirty="0"/>
              <a:t>(Yes/No)</a:t>
            </a:r>
          </a:p>
        </p:txBody>
      </p:sp>
      <p:sp>
        <p:nvSpPr>
          <p:cNvPr id="4" name="Slide Number Placeholder 3">
            <a:extLst>
              <a:ext uri="{FF2B5EF4-FFF2-40B4-BE49-F238E27FC236}">
                <a16:creationId xmlns:a16="http://schemas.microsoft.com/office/drawing/2014/main" id="{260CE48C-FD66-436A-BAD8-4F31D702B1D4}"/>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a:t>
            </a:fld>
            <a:endParaRPr lang="en-US" sz="1200" dirty="0">
              <a:solidFill>
                <a:srgbClr val="888888"/>
              </a:solidFill>
            </a:endParaRPr>
          </a:p>
        </p:txBody>
      </p:sp>
    </p:spTree>
    <p:extLst>
      <p:ext uri="{BB962C8B-B14F-4D97-AF65-F5344CB8AC3E}">
        <p14:creationId xmlns:p14="http://schemas.microsoft.com/office/powerpoint/2010/main" val="42646223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5D5CB1-3911-4386-80CB-B56BF3C0F34C}"/>
              </a:ext>
            </a:extLst>
          </p:cNvPr>
          <p:cNvSpPr>
            <a:spLocks noGrp="1"/>
          </p:cNvSpPr>
          <p:nvPr>
            <p:ph type="body" idx="1"/>
          </p:nvPr>
        </p:nvSpPr>
        <p:spPr/>
        <p:txBody>
          <a:bodyPr>
            <a:normAutofit fontScale="92500" lnSpcReduction="10000"/>
          </a:bodyPr>
          <a:lstStyle/>
          <a:p>
            <a:pPr marL="341313" indent="0">
              <a:buNone/>
            </a:pPr>
            <a:r>
              <a:rPr lang="en-US" b="1" dirty="0"/>
              <a:t>ML/DL Packages and Programs</a:t>
            </a:r>
          </a:p>
          <a:p>
            <a:r>
              <a:rPr lang="en-US" dirty="0"/>
              <a:t>Jupyter Notebooks/Lab</a:t>
            </a:r>
          </a:p>
          <a:p>
            <a:r>
              <a:rPr lang="en-US" dirty="0"/>
              <a:t>TensorFlow</a:t>
            </a:r>
          </a:p>
          <a:p>
            <a:r>
              <a:rPr lang="en-US" dirty="0"/>
              <a:t>MXnet</a:t>
            </a:r>
          </a:p>
          <a:p>
            <a:r>
              <a:rPr lang="en-US" dirty="0"/>
              <a:t>Caffe2</a:t>
            </a:r>
          </a:p>
          <a:p>
            <a:r>
              <a:rPr lang="en-US" dirty="0"/>
              <a:t>H20.ai</a:t>
            </a:r>
          </a:p>
          <a:p>
            <a:r>
              <a:rPr lang="en-US" dirty="0"/>
              <a:t>Keras</a:t>
            </a:r>
          </a:p>
          <a:p>
            <a:r>
              <a:rPr lang="en-US" dirty="0"/>
              <a:t>PyTorch</a:t>
            </a:r>
          </a:p>
          <a:p>
            <a:r>
              <a:rPr lang="en-US" dirty="0"/>
              <a:t>Scikit-learn</a:t>
            </a:r>
          </a:p>
          <a:p>
            <a:r>
              <a:rPr lang="en-US" dirty="0"/>
              <a:t>DL4J</a:t>
            </a:r>
          </a:p>
          <a:p>
            <a:r>
              <a:rPr lang="en-US" dirty="0"/>
              <a:t>Microsoft Cognitive Services</a:t>
            </a:r>
          </a:p>
          <a:p>
            <a:pPr marL="341313" indent="0">
              <a:buNone/>
            </a:pPr>
            <a:endParaRPr lang="en-US" dirty="0"/>
          </a:p>
        </p:txBody>
      </p:sp>
      <p:sp>
        <p:nvSpPr>
          <p:cNvPr id="3" name="Text Placeholder 2">
            <a:extLst>
              <a:ext uri="{FF2B5EF4-FFF2-40B4-BE49-F238E27FC236}">
                <a16:creationId xmlns:a16="http://schemas.microsoft.com/office/drawing/2014/main" id="{36617321-1F81-4ECB-B84B-7267B45C07A8}"/>
              </a:ext>
            </a:extLst>
          </p:cNvPr>
          <p:cNvSpPr>
            <a:spLocks noGrp="1"/>
          </p:cNvSpPr>
          <p:nvPr>
            <p:ph type="body" idx="2"/>
          </p:nvPr>
        </p:nvSpPr>
        <p:spPr/>
        <p:txBody>
          <a:bodyPr/>
          <a:lstStyle/>
          <a:p>
            <a:r>
              <a:rPr lang="en-US" dirty="0"/>
              <a:t>Additional resources</a:t>
            </a:r>
          </a:p>
        </p:txBody>
      </p:sp>
      <p:sp>
        <p:nvSpPr>
          <p:cNvPr id="4" name="Slide Number Placeholder 3">
            <a:extLst>
              <a:ext uri="{FF2B5EF4-FFF2-40B4-BE49-F238E27FC236}">
                <a16:creationId xmlns:a16="http://schemas.microsoft.com/office/drawing/2014/main" id="{CDBD147F-D78B-4CE6-8FCD-CE443C8CCDB9}"/>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80</a:t>
            </a:fld>
            <a:endParaRPr lang="en-US" sz="1200" dirty="0">
              <a:solidFill>
                <a:srgbClr val="888888"/>
              </a:solidFill>
            </a:endParaRPr>
          </a:p>
        </p:txBody>
      </p:sp>
      <p:sp>
        <p:nvSpPr>
          <p:cNvPr id="5" name="Text Placeholder 4">
            <a:extLst>
              <a:ext uri="{FF2B5EF4-FFF2-40B4-BE49-F238E27FC236}">
                <a16:creationId xmlns:a16="http://schemas.microsoft.com/office/drawing/2014/main" id="{6D0CE3F6-FF55-4BB3-BF25-266391EDF5DA}"/>
              </a:ext>
            </a:extLst>
          </p:cNvPr>
          <p:cNvSpPr>
            <a:spLocks noGrp="1"/>
          </p:cNvSpPr>
          <p:nvPr>
            <p:ph type="body" idx="13"/>
          </p:nvPr>
        </p:nvSpPr>
        <p:spPr/>
        <p:txBody>
          <a:bodyPr/>
          <a:lstStyle/>
          <a:p>
            <a:pPr marL="341313" indent="0">
              <a:buNone/>
            </a:pPr>
            <a:r>
              <a:rPr lang="en-US" b="1" dirty="0"/>
              <a:t>Big Data ML/DL Suites</a:t>
            </a:r>
          </a:p>
          <a:p>
            <a:r>
              <a:rPr lang="en-US" dirty="0"/>
              <a:t>Google Cloud Platform</a:t>
            </a:r>
          </a:p>
          <a:p>
            <a:r>
              <a:rPr lang="en-US" dirty="0"/>
              <a:t>Microsoft Azure </a:t>
            </a:r>
          </a:p>
          <a:p>
            <a:r>
              <a:rPr lang="en-US" dirty="0"/>
              <a:t>Amazon Web Services</a:t>
            </a:r>
          </a:p>
          <a:p>
            <a:r>
              <a:rPr lang="en-US" dirty="0"/>
              <a:t>Cloudera</a:t>
            </a:r>
          </a:p>
          <a:p>
            <a:r>
              <a:rPr lang="en-US" dirty="0"/>
              <a:t>IBM Bluemix</a:t>
            </a:r>
          </a:p>
          <a:p>
            <a:r>
              <a:rPr lang="en-US" dirty="0"/>
              <a:t>SAS</a:t>
            </a:r>
          </a:p>
          <a:p>
            <a:r>
              <a:rPr lang="en-US" dirty="0"/>
              <a:t>SPSS</a:t>
            </a:r>
          </a:p>
          <a:p>
            <a:r>
              <a:rPr lang="en-US" dirty="0"/>
              <a:t>Apache</a:t>
            </a:r>
          </a:p>
          <a:p>
            <a:endParaRPr lang="en-US" dirty="0"/>
          </a:p>
        </p:txBody>
      </p:sp>
    </p:spTree>
    <p:extLst>
      <p:ext uri="{BB962C8B-B14F-4D97-AF65-F5344CB8AC3E}">
        <p14:creationId xmlns:p14="http://schemas.microsoft.com/office/powerpoint/2010/main" val="7790607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AD450A-C0F9-4E9C-85C1-8D635EB3CE0F}"/>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81</a:t>
            </a:fld>
            <a:endParaRPr lang="en-US" sz="1200" dirty="0">
              <a:solidFill>
                <a:srgbClr val="888888"/>
              </a:solidFill>
            </a:endParaRPr>
          </a:p>
        </p:txBody>
      </p:sp>
      <p:pic>
        <p:nvPicPr>
          <p:cNvPr id="4" name="Picture 3" descr="A close up of a reptile&#10;&#10;Description automatically generated">
            <a:extLst>
              <a:ext uri="{FF2B5EF4-FFF2-40B4-BE49-F238E27FC236}">
                <a16:creationId xmlns:a16="http://schemas.microsoft.com/office/drawing/2014/main" id="{F8772A5C-6337-4A11-B745-35EC68B5FDBF}"/>
              </a:ext>
            </a:extLst>
          </p:cNvPr>
          <p:cNvPicPr>
            <a:picLocks noChangeAspect="1"/>
          </p:cNvPicPr>
          <p:nvPr/>
        </p:nvPicPr>
        <p:blipFill>
          <a:blip r:embed="rId2"/>
          <a:stretch>
            <a:fillRect/>
          </a:stretch>
        </p:blipFill>
        <p:spPr>
          <a:xfrm>
            <a:off x="771960" y="361950"/>
            <a:ext cx="3368218" cy="4419600"/>
          </a:xfrm>
          <a:prstGeom prst="rect">
            <a:avLst/>
          </a:prstGeom>
        </p:spPr>
      </p:pic>
      <p:pic>
        <p:nvPicPr>
          <p:cNvPr id="5" name="Picture 4">
            <a:extLst>
              <a:ext uri="{FF2B5EF4-FFF2-40B4-BE49-F238E27FC236}">
                <a16:creationId xmlns:a16="http://schemas.microsoft.com/office/drawing/2014/main" id="{C03352CE-4BAB-401A-B5D8-3C556A3ACE1E}"/>
              </a:ext>
            </a:extLst>
          </p:cNvPr>
          <p:cNvPicPr>
            <a:picLocks noChangeAspect="1"/>
          </p:cNvPicPr>
          <p:nvPr/>
        </p:nvPicPr>
        <p:blipFill>
          <a:blip r:embed="rId3"/>
          <a:stretch>
            <a:fillRect/>
          </a:stretch>
        </p:blipFill>
        <p:spPr>
          <a:xfrm>
            <a:off x="4140178" y="361950"/>
            <a:ext cx="4419600" cy="4419600"/>
          </a:xfrm>
          <a:prstGeom prst="rect">
            <a:avLst/>
          </a:prstGeom>
        </p:spPr>
      </p:pic>
    </p:spTree>
    <p:extLst>
      <p:ext uri="{BB962C8B-B14F-4D97-AF65-F5344CB8AC3E}">
        <p14:creationId xmlns:p14="http://schemas.microsoft.com/office/powerpoint/2010/main" val="29870359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skating, text, man, book&#10;&#10;Description generated with very high confidence">
            <a:extLst>
              <a:ext uri="{FF2B5EF4-FFF2-40B4-BE49-F238E27FC236}">
                <a16:creationId xmlns:a16="http://schemas.microsoft.com/office/drawing/2014/main" id="{18717B03-15A5-4095-879A-3091FC111200}"/>
              </a:ext>
            </a:extLst>
          </p:cNvPr>
          <p:cNvPicPr>
            <a:picLocks noChangeAspect="1"/>
          </p:cNvPicPr>
          <p:nvPr/>
        </p:nvPicPr>
        <p:blipFill>
          <a:blip r:embed="rId2"/>
          <a:stretch>
            <a:fillRect/>
          </a:stretch>
        </p:blipFill>
        <p:spPr>
          <a:xfrm>
            <a:off x="4086439" y="436728"/>
            <a:ext cx="4164698" cy="4270044"/>
          </a:xfrm>
          <a:prstGeom prst="rect">
            <a:avLst/>
          </a:prstGeom>
        </p:spPr>
      </p:pic>
      <p:sp>
        <p:nvSpPr>
          <p:cNvPr id="2" name="Slide Number Placeholder 1">
            <a:extLst>
              <a:ext uri="{FF2B5EF4-FFF2-40B4-BE49-F238E27FC236}">
                <a16:creationId xmlns:a16="http://schemas.microsoft.com/office/drawing/2014/main" id="{782FEC19-8CF8-480F-BE73-401AF949E7FC}"/>
              </a:ext>
            </a:extLst>
          </p:cNvPr>
          <p:cNvSpPr>
            <a:spLocks noGrp="1"/>
          </p:cNvSpPr>
          <p:nvPr>
            <p:ph type="sldNum" idx="12"/>
          </p:nvPr>
        </p:nvSpPr>
        <p:spPr/>
        <p:txBody>
          <a:bodyPr/>
          <a:lstStyle/>
          <a:p>
            <a:pPr>
              <a:buClr>
                <a:srgbClr val="888888"/>
              </a:buClr>
              <a:buSzPct val="25000"/>
              <a:buFont typeface="Arial"/>
              <a:buNone/>
            </a:pPr>
            <a:fld id="{00000000-1234-1234-1234-123412341234}" type="slidenum">
              <a:rPr lang="en-US" sz="1200" smtClean="0">
                <a:solidFill>
                  <a:srgbClr val="888888"/>
                </a:solidFill>
              </a:rPr>
              <a:pPr>
                <a:buClr>
                  <a:srgbClr val="888888"/>
                </a:buClr>
                <a:buSzPct val="25000"/>
                <a:buFont typeface="Arial"/>
                <a:buNone/>
              </a:pPr>
              <a:t>82</a:t>
            </a:fld>
            <a:endParaRPr lang="en-US" sz="1200" dirty="0">
              <a:solidFill>
                <a:srgbClr val="888888"/>
              </a:solidFill>
            </a:endParaRPr>
          </a:p>
        </p:txBody>
      </p:sp>
      <p:sp>
        <p:nvSpPr>
          <p:cNvPr id="6" name="Speech Bubble: Oval 5">
            <a:extLst>
              <a:ext uri="{FF2B5EF4-FFF2-40B4-BE49-F238E27FC236}">
                <a16:creationId xmlns:a16="http://schemas.microsoft.com/office/drawing/2014/main" id="{C91DCABE-CB9A-45C8-958C-745C699820F8}"/>
              </a:ext>
            </a:extLst>
          </p:cNvPr>
          <p:cNvSpPr/>
          <p:nvPr/>
        </p:nvSpPr>
        <p:spPr>
          <a:xfrm>
            <a:off x="750627" y="388883"/>
            <a:ext cx="2664576" cy="1954924"/>
          </a:xfrm>
          <a:prstGeom prst="wedgeEllipseCallout">
            <a:avLst>
              <a:gd name="adj1" fmla="val 102557"/>
              <a:gd name="adj2" fmla="val 7701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b="1" i="1" u="sng" dirty="0">
                <a:latin typeface="Calibri" panose="020F0502020204030204" pitchFamily="34" charset="0"/>
                <a:cs typeface="Calibri" panose="020F0502020204030204" pitchFamily="34" charset="0"/>
              </a:rPr>
              <a:t>Thank you! </a:t>
            </a:r>
            <a:r>
              <a:rPr lang="en-US" sz="2000" b="1" i="1" dirty="0">
                <a:latin typeface="Calibri" panose="020F0502020204030204" pitchFamily="34" charset="0"/>
                <a:cs typeface="Calibri" panose="020F0502020204030204" pitchFamily="34" charset="0"/>
              </a:rPr>
              <a:t>Keep learning, this is just the beginning!</a:t>
            </a:r>
          </a:p>
        </p:txBody>
      </p:sp>
    </p:spTree>
    <p:extLst>
      <p:ext uri="{BB962C8B-B14F-4D97-AF65-F5344CB8AC3E}">
        <p14:creationId xmlns:p14="http://schemas.microsoft.com/office/powerpoint/2010/main" val="23195627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FDF9A5C-B091-4127-8992-7F5DFA4F98E6}"/>
              </a:ext>
            </a:extLst>
          </p:cNvPr>
          <p:cNvSpPr>
            <a:spLocks noGrp="1"/>
          </p:cNvSpPr>
          <p:nvPr>
            <p:ph type="sldNum" idx="12"/>
          </p:nvPr>
        </p:nvSpPr>
        <p:spPr/>
        <p:txBody>
          <a:bodyPr/>
          <a:lstStyle/>
          <a:p>
            <a:fld id="{00000000-1234-1234-1234-123412341234}" type="slidenum">
              <a:rPr lang="en-US" sz="1200" smtClean="0">
                <a:solidFill>
                  <a:schemeClr val="bg2"/>
                </a:solidFill>
              </a:rPr>
              <a:pPr/>
              <a:t>9</a:t>
            </a:fld>
            <a:endParaRPr lang="en-US" sz="1200" dirty="0">
              <a:solidFill>
                <a:schemeClr val="bg2"/>
              </a:solidFill>
            </a:endParaRPr>
          </a:p>
        </p:txBody>
      </p:sp>
      <p:sp>
        <p:nvSpPr>
          <p:cNvPr id="3" name="Text Placeholder 2">
            <a:extLst>
              <a:ext uri="{FF2B5EF4-FFF2-40B4-BE49-F238E27FC236}">
                <a16:creationId xmlns:a16="http://schemas.microsoft.com/office/drawing/2014/main" id="{3DE601A8-E85F-455F-9A61-6B42F9F95DA9}"/>
              </a:ext>
            </a:extLst>
          </p:cNvPr>
          <p:cNvSpPr>
            <a:spLocks noGrp="1"/>
          </p:cNvSpPr>
          <p:nvPr>
            <p:ph type="body" sz="quarter" idx="13"/>
          </p:nvPr>
        </p:nvSpPr>
        <p:spPr>
          <a:xfrm>
            <a:off x="1123950" y="977981"/>
            <a:ext cx="6896100" cy="1446213"/>
          </a:xfrm>
        </p:spPr>
        <p:txBody>
          <a:bodyPr>
            <a:normAutofit lnSpcReduction="10000"/>
          </a:bodyPr>
          <a:lstStyle/>
          <a:p>
            <a:r>
              <a:rPr lang="en-US" dirty="0"/>
              <a:t>The Machine Learning Landscape</a:t>
            </a:r>
          </a:p>
        </p:txBody>
      </p:sp>
    </p:spTree>
    <p:extLst>
      <p:ext uri="{BB962C8B-B14F-4D97-AF65-F5344CB8AC3E}">
        <p14:creationId xmlns:p14="http://schemas.microsoft.com/office/powerpoint/2010/main" val="754220791"/>
      </p:ext>
    </p:extLst>
  </p:cSld>
  <p:clrMapOvr>
    <a:masterClrMapping/>
  </p:clrMapOvr>
</p:sld>
</file>

<file path=ppt/theme/theme1.xml><?xml version="1.0" encoding="utf-8"?>
<a:theme xmlns:a="http://schemas.openxmlformats.org/drawingml/2006/main" name="EXPX Presentation Template">
  <a:themeElements>
    <a:clrScheme name="Custom 3">
      <a:dk1>
        <a:srgbClr val="000000"/>
      </a:dk1>
      <a:lt1>
        <a:srgbClr val="FFFFFF"/>
      </a:lt1>
      <a:dk2>
        <a:srgbClr val="7F7F7F"/>
      </a:dk2>
      <a:lt2>
        <a:srgbClr val="BFBFBF"/>
      </a:lt2>
      <a:accent1>
        <a:srgbClr val="1A3265"/>
      </a:accent1>
      <a:accent2>
        <a:srgbClr val="931A23"/>
      </a:accent2>
      <a:accent3>
        <a:srgbClr val="247D16"/>
      </a:accent3>
      <a:accent4>
        <a:srgbClr val="97811B"/>
      </a:accent4>
      <a:accent5>
        <a:srgbClr val="31129B"/>
      </a:accent5>
      <a:accent6>
        <a:srgbClr val="DB0010"/>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sz="1200" b="1" dirty="0" smtClean="0">
            <a:latin typeface="Calibri" panose="020F0502020204030204" pitchFamily="34" charset="0"/>
            <a:cs typeface="Calibri" panose="020F0502020204030204" pitchFamily="34" charset="0"/>
          </a:defRPr>
        </a:defPPr>
      </a:lstStyle>
      <a:style>
        <a:lnRef idx="2">
          <a:schemeClr val="accent1"/>
        </a:lnRef>
        <a:fillRef idx="1">
          <a:schemeClr val="lt1"/>
        </a:fillRef>
        <a:effectRef idx="0">
          <a:schemeClr val="accent1"/>
        </a:effectRef>
        <a:fontRef idx="minor">
          <a:schemeClr val="dk1"/>
        </a:fontRef>
      </a:style>
    </a:spDef>
    <a:txDef>
      <a:spPr/>
      <a:bodyPr wrap="square" rtlCol="0">
        <a:spAutoFit/>
      </a:bodyPr>
      <a:lstStyle>
        <a:defPPr algn="ctr">
          <a:defRPr dirty="0">
            <a:latin typeface="Calibri" panose="020F0502020204030204" pitchFamily="34" charset="0"/>
            <a:cs typeface="Calibri" panose="020F0502020204030204" pitchFamily="34" charset="0"/>
          </a:defRPr>
        </a:defPPr>
      </a:lstStyle>
      <a:style>
        <a:lnRef idx="1">
          <a:schemeClr val="accent3"/>
        </a:lnRef>
        <a:fillRef idx="2">
          <a:schemeClr val="accent3"/>
        </a:fillRef>
        <a:effectRef idx="1">
          <a:schemeClr val="accent3"/>
        </a:effectRef>
        <a:fontRef idx="minor">
          <a:schemeClr val="dk1"/>
        </a:fontRef>
      </a:style>
    </a:txDef>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35075</TotalTime>
  <Words>2840</Words>
  <Application>Microsoft Macintosh PowerPoint</Application>
  <PresentationFormat>On-screen Show (16:9)</PresentationFormat>
  <Paragraphs>538</Paragraphs>
  <Slides>82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82</vt:i4>
      </vt:variant>
    </vt:vector>
  </HeadingPairs>
  <TitlesOfParts>
    <vt:vector size="86" baseType="lpstr">
      <vt:lpstr>Arial</vt:lpstr>
      <vt:lpstr>Calibri</vt:lpstr>
      <vt:lpstr>Noto Sans Symbols</vt:lpstr>
      <vt:lpstr>EXPX Presentation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John Sukup</dc:creator>
  <cp:lastModifiedBy>Manoj Abraham</cp:lastModifiedBy>
  <cp:revision>999</cp:revision>
  <dcterms:modified xsi:type="dcterms:W3CDTF">2020-06-16T15:39:09Z</dcterms:modified>
</cp:coreProperties>
</file>